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28" r:id="rId1"/>
    <p:sldMasterId id="2147484750" r:id="rId2"/>
    <p:sldMasterId id="2147484767" r:id="rId3"/>
  </p:sldMasterIdLst>
  <p:notesMasterIdLst>
    <p:notesMasterId r:id="rId20"/>
  </p:notesMasterIdLst>
  <p:sldIdLst>
    <p:sldId id="379" r:id="rId4"/>
    <p:sldId id="387" r:id="rId5"/>
    <p:sldId id="382" r:id="rId6"/>
    <p:sldId id="383" r:id="rId7"/>
    <p:sldId id="381" r:id="rId8"/>
    <p:sldId id="386" r:id="rId9"/>
    <p:sldId id="390" r:id="rId10"/>
    <p:sldId id="389" r:id="rId11"/>
    <p:sldId id="384" r:id="rId12"/>
    <p:sldId id="391" r:id="rId13"/>
    <p:sldId id="327" r:id="rId14"/>
    <p:sldId id="380" r:id="rId15"/>
    <p:sldId id="328" r:id="rId16"/>
    <p:sldId id="330" r:id="rId17"/>
    <p:sldId id="331" r:id="rId18"/>
    <p:sldId id="378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C3D"/>
    <a:srgbClr val="F2F5CA"/>
    <a:srgbClr val="37887A"/>
    <a:srgbClr val="110A1B"/>
    <a:srgbClr val="92D150"/>
    <a:srgbClr val="15AFEF"/>
    <a:srgbClr val="9A121A"/>
    <a:srgbClr val="1E1334"/>
    <a:srgbClr val="1789D4"/>
    <a:srgbClr val="49B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979" autoAdjust="0"/>
    <p:restoredTop sz="88514" autoAdjust="0"/>
  </p:normalViewPr>
  <p:slideViewPr>
    <p:cSldViewPr snapToGrid="0" snapToObjects="1">
      <p:cViewPr varScale="1">
        <p:scale>
          <a:sx n="135" d="100"/>
          <a:sy n="135" d="100"/>
        </p:scale>
        <p:origin x="824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2534E-0873-49E3-88EF-C0D0319E087A}" type="datetimeFigureOut">
              <a:rPr lang="en-AU" smtClean="0"/>
              <a:t>26/9/19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48B68-1FA5-4D1D-ACBB-5EEDFF7A7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5086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These are the current quick start bonuses – 1 Sept onwards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60542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9B03-5B9A-7C48-9E3F-EFE268B7FA95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13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248B68-1FA5-4D1D-ACBB-5EEDFF7A7184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15746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And these qualification</a:t>
            </a:r>
            <a:r>
              <a:rPr lang="en-AU" baseline="0" dirty="0"/>
              <a:t> criteria can be found in the event section of pacific compass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9B03-5B9A-7C48-9E3F-EFE268B7FA95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13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8CB576-B6D6-F847-8D1A-8C89D0FD69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181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These are the current quick start bonuses – 1 Sept onwards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42059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These are the current quick start bonuses – 1 Sept onwards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8890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1216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45731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1234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60136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5971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DF857-D271-46B5-9F0E-7E12C7D19A23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668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950" y="1856317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6183" y="406438"/>
            <a:ext cx="8424334" cy="1102519"/>
          </a:xfrm>
        </p:spPr>
        <p:txBody>
          <a:bodyPr/>
          <a:lstStyle>
            <a:lvl1pPr algn="ctr">
              <a:defRPr sz="34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15AFE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56201" y="990601"/>
            <a:ext cx="3776133" cy="3759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bg>
      <p:bgPr>
        <a:blipFill dpi="0"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AD20-2E2B-A048-B0E7-A21EB379E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41358-FA8E-E04B-9D2F-F9ABB6557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7D8B25-00F1-6E4C-8063-8D0D95DCA2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8570" y="4361705"/>
            <a:ext cx="418494" cy="620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50271C-12A7-BE49-96A7-CA8D143969F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45" y="4581038"/>
            <a:ext cx="713792" cy="40150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18FBCA-D2CA-7D4C-B4CE-2DDCAB40E738}"/>
              </a:ext>
            </a:extLst>
          </p:cNvPr>
          <p:cNvCxnSpPr/>
          <p:nvPr userDrawn="1"/>
        </p:nvCxnSpPr>
        <p:spPr>
          <a:xfrm>
            <a:off x="2" y="1308960"/>
            <a:ext cx="24463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993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7D8B25-00F1-6E4C-8063-8D0D95DCA2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8570" y="4361705"/>
            <a:ext cx="418494" cy="620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50271C-12A7-BE49-96A7-CA8D143969F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45" y="4581038"/>
            <a:ext cx="713792" cy="40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86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0"/>
            <a:ext cx="7780976" cy="415883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/>
              <a:t>Your Message</a:t>
            </a:r>
          </a:p>
        </p:txBody>
      </p:sp>
    </p:spTree>
    <p:extLst>
      <p:ext uri="{BB962C8B-B14F-4D97-AF65-F5344CB8AC3E}">
        <p14:creationId xmlns:p14="http://schemas.microsoft.com/office/powerpoint/2010/main" val="4065607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6500" y="120733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one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6500" y="213635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two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86500" y="307162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three</a:t>
            </a:r>
          </a:p>
        </p:txBody>
      </p:sp>
      <p:pic>
        <p:nvPicPr>
          <p:cNvPr id="13" name="Picture 12" descr="ACN Logo_white_CMY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4867717"/>
            <a:ext cx="665138" cy="16811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7939"/>
            <a:ext cx="9144000" cy="777353"/>
          </a:xfrm>
          <a:prstGeom prst="rect">
            <a:avLst/>
          </a:prstGeom>
        </p:spPr>
        <p:txBody>
          <a:bodyPr anchor="ctr" anchorCtr="1"/>
          <a:lstStyle>
            <a:lvl1pPr>
              <a:defRPr sz="3600">
                <a:effectLst/>
              </a:defRPr>
            </a:lvl1pPr>
          </a:lstStyle>
          <a:p>
            <a:r>
              <a:rPr lang="en-US" dirty="0"/>
              <a:t>Your Heading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41125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6517" y="1207338"/>
            <a:ext cx="7536841" cy="495316"/>
          </a:xfrm>
          <a:prstGeom prst="rect">
            <a:avLst/>
          </a:prstGeom>
        </p:spPr>
        <p:txBody>
          <a:bodyPr/>
          <a:lstStyle>
            <a:lvl1pPr marL="456986" indent="-456986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one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6517" y="2136351"/>
            <a:ext cx="7536841" cy="495316"/>
          </a:xfrm>
          <a:prstGeom prst="rect">
            <a:avLst/>
          </a:prstGeom>
        </p:spPr>
        <p:txBody>
          <a:bodyPr/>
          <a:lstStyle>
            <a:lvl1pPr marL="456986" indent="-456986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two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86517" y="3071628"/>
            <a:ext cx="7536841" cy="495316"/>
          </a:xfrm>
          <a:prstGeom prst="rect">
            <a:avLst/>
          </a:prstGeom>
        </p:spPr>
        <p:txBody>
          <a:bodyPr/>
          <a:lstStyle>
            <a:lvl1pPr marL="456986" indent="-456986" algn="l">
              <a:buClr>
                <a:srgbClr val="17B405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three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7957"/>
            <a:ext cx="9144000" cy="777353"/>
          </a:xfrm>
          <a:prstGeom prst="rect">
            <a:avLst/>
          </a:prstGeom>
        </p:spPr>
        <p:txBody>
          <a:bodyPr anchor="ctr" anchorCtr="1"/>
          <a:lstStyle>
            <a:lvl1pPr>
              <a:defRPr sz="3600">
                <a:effectLst/>
              </a:defRPr>
            </a:lvl1pPr>
          </a:lstStyle>
          <a:p>
            <a:r>
              <a:rPr lang="en-US" dirty="0"/>
              <a:t>Your Heading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1356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950" y="1856317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6183" y="406438"/>
            <a:ext cx="8424334" cy="1102519"/>
          </a:xfrm>
        </p:spPr>
        <p:txBody>
          <a:bodyPr/>
          <a:lstStyle>
            <a:lvl1pPr algn="ctr">
              <a:defRPr sz="34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54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277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36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544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69333" y="1007533"/>
            <a:ext cx="8805334" cy="36321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897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5467" y="1200150"/>
            <a:ext cx="4207933" cy="30861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4241800" cy="30861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086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599" y="1657350"/>
            <a:ext cx="4174067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69333" y="1657350"/>
            <a:ext cx="4174067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09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918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-Melbourne-20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275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15AFE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36725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15AFE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3535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56201" y="990601"/>
            <a:ext cx="3776133" cy="3759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866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6498" y="1207337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5AFEF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one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6498" y="213635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5AFEF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two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86498" y="307162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rgbClr val="15AFEF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 dirty="0"/>
              <a:t>Text three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7938"/>
            <a:ext cx="9144000" cy="777353"/>
          </a:xfrm>
          <a:prstGeom prst="rect">
            <a:avLst/>
          </a:prstGeom>
        </p:spPr>
        <p:txBody>
          <a:bodyPr anchor="ctr" anchorCtr="1"/>
          <a:lstStyle>
            <a:lvl1pPr>
              <a:defRPr sz="3600">
                <a:effectLst/>
              </a:defRPr>
            </a:lvl1pPr>
          </a:lstStyle>
          <a:p>
            <a:r>
              <a:rPr lang="en-US" dirty="0"/>
              <a:t>Your Heading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59629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260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4350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20650" y="1623748"/>
            <a:ext cx="9328149" cy="1972144"/>
          </a:xfrm>
          <a:prstGeom prst="rect">
            <a:avLst/>
          </a:prstGeom>
          <a:solidFill>
            <a:schemeClr val="tx1">
              <a:alpha val="78000"/>
            </a:schemeClr>
          </a:solidFill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9BEAC"/>
              </a:solidFill>
              <a:latin typeface="Candar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950" y="2618317"/>
            <a:ext cx="6400800" cy="869625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6183" y="1816100"/>
            <a:ext cx="8424334" cy="910167"/>
          </a:xfrm>
        </p:spPr>
        <p:txBody>
          <a:bodyPr/>
          <a:lstStyle>
            <a:lvl1pPr algn="ctr">
              <a:defRPr sz="3400" b="1" cap="none">
                <a:solidFill>
                  <a:srgbClr val="DA7F3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 descr="ACN Logo_white_CMY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5" y="284515"/>
            <a:ext cx="973829" cy="2461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234" y="317642"/>
            <a:ext cx="3726033" cy="98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4263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157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69333" y="1007533"/>
            <a:ext cx="8805334" cy="3632199"/>
          </a:xfrm>
        </p:spPr>
        <p:txBody>
          <a:bodyPr/>
          <a:lstStyle>
            <a:lvl1pPr>
              <a:buClr>
                <a:srgbClr val="F1F4C9"/>
              </a:buClr>
              <a:defRPr>
                <a:solidFill>
                  <a:schemeClr val="tx1"/>
                </a:solidFill>
              </a:defRPr>
            </a:lvl1pPr>
            <a:lvl2pPr>
              <a:buClr>
                <a:srgbClr val="F1F4C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F1F4C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F1F4C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F1F4C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>
              <a:defRPr>
                <a:solidFill>
                  <a:srgbClr val="F1F4C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6723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4260853" y="-2813051"/>
            <a:ext cx="463549" cy="8985250"/>
          </a:xfrm>
          <a:prstGeom prst="rect">
            <a:avLst/>
          </a:prstGeom>
          <a:gradFill flip="none" rotWithShape="1">
            <a:gsLst>
              <a:gs pos="95000">
                <a:srgbClr val="49BEAC"/>
              </a:gs>
              <a:gs pos="9000">
                <a:srgbClr val="1A2F36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3556000" y="723900"/>
            <a:ext cx="1962150" cy="1962150"/>
          </a:xfrm>
          <a:prstGeom prst="ellipse">
            <a:avLst/>
          </a:prstGeom>
          <a:solidFill>
            <a:srgbClr val="F98C3D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6413500" y="723900"/>
            <a:ext cx="1962150" cy="1962150"/>
          </a:xfrm>
          <a:prstGeom prst="ellipse">
            <a:avLst/>
          </a:prstGeom>
          <a:solidFill>
            <a:srgbClr val="F98C3D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9" name="Text Placeholder 33"/>
          <p:cNvSpPr>
            <a:spLocks noGrp="1"/>
          </p:cNvSpPr>
          <p:nvPr>
            <p:ph type="body" sz="quarter" idx="12" hasCustomPrompt="1"/>
          </p:nvPr>
        </p:nvSpPr>
        <p:spPr>
          <a:xfrm>
            <a:off x="6794065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PART THREE TOPIC</a:t>
            </a:r>
          </a:p>
        </p:txBody>
      </p:sp>
      <p:sp>
        <p:nvSpPr>
          <p:cNvPr id="20" name="Text Placeholder 1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3879415" y="837004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1" name="Text Placeholder 1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6794065" y="838004"/>
            <a:ext cx="1301228" cy="1370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22" name="Oval 21"/>
          <p:cNvSpPr/>
          <p:nvPr userDrawn="1"/>
        </p:nvSpPr>
        <p:spPr>
          <a:xfrm>
            <a:off x="704850" y="723900"/>
            <a:ext cx="1962150" cy="1962150"/>
          </a:xfrm>
          <a:prstGeom prst="ellipse">
            <a:avLst/>
          </a:prstGeom>
          <a:solidFill>
            <a:srgbClr val="F98C3D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24" name="Text Placeholder 14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1022350" y="838156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5" name="Text Placeholder 3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461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PART TWO TOPIC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17" hasCustomPrompt="1"/>
          </p:nvPr>
        </p:nvSpPr>
        <p:spPr>
          <a:xfrm>
            <a:off x="977813" y="2939614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PART ONE TOPIC</a:t>
            </a:r>
          </a:p>
        </p:txBody>
      </p:sp>
    </p:spTree>
    <p:extLst>
      <p:ext uri="{BB962C8B-B14F-4D97-AF65-F5344CB8AC3E}">
        <p14:creationId xmlns:p14="http://schemas.microsoft.com/office/powerpoint/2010/main" val="13972922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79500" y="2523"/>
            <a:ext cx="495300" cy="4747277"/>
          </a:xfrm>
          <a:prstGeom prst="rect">
            <a:avLst/>
          </a:prstGeom>
          <a:gradFill flip="none" rotWithShape="1">
            <a:gsLst>
              <a:gs pos="95000">
                <a:srgbClr val="49BEAC"/>
              </a:gs>
              <a:gs pos="9000">
                <a:srgbClr val="1A2F36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2411244" y="1422094"/>
            <a:ext cx="4935706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8000">
                <a:solidFill>
                  <a:srgbClr val="FFFFFF"/>
                </a:solidFill>
                <a:latin typeface="Candara"/>
                <a:cs typeface="Candara"/>
              </a:defRPr>
            </a:lvl1pPr>
          </a:lstStyle>
          <a:p>
            <a:pPr lvl="0"/>
            <a:r>
              <a:rPr lang="en-US" dirty="0"/>
              <a:t>Part ONE</a:t>
            </a:r>
          </a:p>
        </p:txBody>
      </p:sp>
      <p:sp>
        <p:nvSpPr>
          <p:cNvPr id="12" name="Oval 11"/>
          <p:cNvSpPr/>
          <p:nvPr userDrawn="1"/>
        </p:nvSpPr>
        <p:spPr>
          <a:xfrm>
            <a:off x="465448" y="719143"/>
            <a:ext cx="1783773" cy="1783773"/>
          </a:xfrm>
          <a:prstGeom prst="ellipse">
            <a:avLst/>
          </a:prstGeom>
          <a:solidFill>
            <a:srgbClr val="F98C3D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706807" y="856946"/>
            <a:ext cx="1250950" cy="112566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737190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5467" y="1200150"/>
            <a:ext cx="4207933" cy="3086100"/>
          </a:xfrm>
        </p:spPr>
        <p:txBody>
          <a:bodyPr/>
          <a:lstStyle>
            <a:lvl1pPr>
              <a:buClr>
                <a:srgbClr val="F1F4C9"/>
              </a:buClr>
              <a:defRPr>
                <a:solidFill>
                  <a:srgbClr val="FFFFFF"/>
                </a:solidFill>
              </a:defRPr>
            </a:lvl1pPr>
            <a:lvl2pPr>
              <a:buClr>
                <a:srgbClr val="F1F4C9"/>
              </a:buClr>
              <a:defRPr>
                <a:solidFill>
                  <a:srgbClr val="FFFFFF"/>
                </a:solidFill>
              </a:defRPr>
            </a:lvl2pPr>
            <a:lvl3pPr>
              <a:buClr>
                <a:srgbClr val="F1F4C9"/>
              </a:buClr>
              <a:defRPr>
                <a:solidFill>
                  <a:srgbClr val="FFFFFF"/>
                </a:solidFill>
              </a:defRPr>
            </a:lvl3pPr>
            <a:lvl4pPr>
              <a:buClr>
                <a:srgbClr val="F1F4C9"/>
              </a:buClr>
              <a:defRPr>
                <a:solidFill>
                  <a:srgbClr val="FFFFFF"/>
                </a:solidFill>
              </a:defRPr>
            </a:lvl4pPr>
            <a:lvl5pPr>
              <a:buClr>
                <a:srgbClr val="F1F4C9"/>
              </a:buClr>
              <a:defRPr>
                <a:solidFill>
                  <a:srgbClr val="FFFFFF"/>
                </a:solidFill>
              </a:defRPr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4241800" cy="3086100"/>
          </a:xfrm>
        </p:spPr>
        <p:txBody>
          <a:bodyPr/>
          <a:lstStyle>
            <a:lvl1pPr>
              <a:buClr>
                <a:srgbClr val="F1F4C9"/>
              </a:buClr>
              <a:defRPr>
                <a:solidFill>
                  <a:srgbClr val="FFFFFF"/>
                </a:solidFill>
              </a:defRPr>
            </a:lvl1pPr>
            <a:lvl2pPr>
              <a:buClr>
                <a:srgbClr val="F1F4C9"/>
              </a:buClr>
              <a:defRPr>
                <a:solidFill>
                  <a:srgbClr val="FFFFFF"/>
                </a:solidFill>
              </a:defRPr>
            </a:lvl2pPr>
            <a:lvl3pPr>
              <a:buClr>
                <a:srgbClr val="F1F4C9"/>
              </a:buClr>
              <a:defRPr>
                <a:solidFill>
                  <a:srgbClr val="FFFFFF"/>
                </a:solidFill>
              </a:defRPr>
            </a:lvl3pPr>
            <a:lvl4pPr>
              <a:buClr>
                <a:srgbClr val="F1F4C9"/>
              </a:buClr>
              <a:defRPr>
                <a:solidFill>
                  <a:srgbClr val="FFFFFF"/>
                </a:solidFill>
              </a:defRPr>
            </a:lvl4pPr>
            <a:lvl5pPr>
              <a:buClr>
                <a:srgbClr val="F1F4C9"/>
              </a:buClr>
              <a:defRPr>
                <a:solidFill>
                  <a:srgbClr val="FFFFFF"/>
                </a:solidFill>
              </a:defRPr>
            </a:lvl5pPr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>
              <a:defRPr>
                <a:solidFill>
                  <a:srgbClr val="F1F4C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7803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>
              <a:defRPr>
                <a:solidFill>
                  <a:srgbClr val="F1F4C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9989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4205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>
            <a:lvl1pPr>
              <a:buClr>
                <a:srgbClr val="F1F4C9"/>
              </a:buClr>
              <a:defRPr>
                <a:solidFill>
                  <a:srgbClr val="FFFFFF"/>
                </a:solidFill>
              </a:defRPr>
            </a:lvl1pPr>
            <a:lvl2pPr>
              <a:buClr>
                <a:srgbClr val="F1F4C9"/>
              </a:buClr>
              <a:defRPr>
                <a:solidFill>
                  <a:srgbClr val="FFFFFF"/>
                </a:solidFill>
              </a:defRPr>
            </a:lvl2pPr>
            <a:lvl3pPr>
              <a:buClr>
                <a:srgbClr val="F1F4C9"/>
              </a:buClr>
              <a:defRPr>
                <a:solidFill>
                  <a:srgbClr val="FFFFFF"/>
                </a:solidFill>
              </a:defRPr>
            </a:lvl3pPr>
            <a:lvl4pPr>
              <a:buClr>
                <a:srgbClr val="F1F4C9"/>
              </a:buClr>
              <a:defRPr>
                <a:solidFill>
                  <a:srgbClr val="FFFFFF"/>
                </a:solidFill>
              </a:defRPr>
            </a:lvl4pPr>
            <a:lvl5pPr>
              <a:buClr>
                <a:srgbClr val="F1F4C9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DA7F3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42133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DA7F3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147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69333" y="1007533"/>
            <a:ext cx="8805334" cy="36321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1F4C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56201" y="990601"/>
            <a:ext cx="3776133" cy="3759200"/>
          </a:xfrm>
        </p:spPr>
        <p:txBody>
          <a:bodyPr vert="eaVert"/>
          <a:lstStyle>
            <a:lvl1pPr>
              <a:buClr>
                <a:srgbClr val="F1F4C9"/>
              </a:buClr>
              <a:defRPr>
                <a:solidFill>
                  <a:srgbClr val="FFFFFF"/>
                </a:solidFill>
              </a:defRPr>
            </a:lvl1pPr>
            <a:lvl2pPr>
              <a:buClr>
                <a:srgbClr val="F1F4C9"/>
              </a:buClr>
              <a:defRPr>
                <a:solidFill>
                  <a:srgbClr val="FFFFFF"/>
                </a:solidFill>
              </a:defRPr>
            </a:lvl2pPr>
            <a:lvl3pPr>
              <a:buClr>
                <a:srgbClr val="F1F4C9"/>
              </a:buClr>
              <a:defRPr>
                <a:solidFill>
                  <a:srgbClr val="FFFFFF"/>
                </a:solidFill>
              </a:defRPr>
            </a:lvl3pPr>
            <a:lvl4pPr>
              <a:buClr>
                <a:srgbClr val="F1F4C9"/>
              </a:buClr>
              <a:defRPr>
                <a:solidFill>
                  <a:srgbClr val="FFFFFF"/>
                </a:solidFill>
              </a:defRPr>
            </a:lvl4pPr>
            <a:lvl5pPr>
              <a:buClr>
                <a:srgbClr val="F1F4C9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01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5467" y="1200150"/>
            <a:ext cx="4207933" cy="30861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4241800" cy="30861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599" y="1657350"/>
            <a:ext cx="4174067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69333" y="1657350"/>
            <a:ext cx="4174067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g-Melbourne-20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9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rgbClr val="15AFE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1.jp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2.emf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333" y="850902"/>
            <a:ext cx="8805334" cy="394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ACN Logo_white_CMYK.eps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4890687"/>
            <a:ext cx="665138" cy="168111"/>
          </a:xfrm>
          <a:prstGeom prst="rect">
            <a:avLst/>
          </a:prstGeom>
        </p:spPr>
      </p:pic>
      <p:pic>
        <p:nvPicPr>
          <p:cNvPr id="5" name="Picture 4" descr="Sydney-Logo-white-standalone.ai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4635676"/>
            <a:ext cx="730259" cy="539573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729" r:id="rId1"/>
    <p:sldLayoutId id="2147484739" r:id="rId2"/>
    <p:sldLayoutId id="2147484740" r:id="rId3"/>
    <p:sldLayoutId id="2147484730" r:id="rId4"/>
    <p:sldLayoutId id="2147484732" r:id="rId5"/>
    <p:sldLayoutId id="2147484733" r:id="rId6"/>
    <p:sldLayoutId id="2147484734" r:id="rId7"/>
    <p:sldLayoutId id="2147484741" r:id="rId8"/>
    <p:sldLayoutId id="2147484736" r:id="rId9"/>
    <p:sldLayoutId id="2147484737" r:id="rId10"/>
    <p:sldLayoutId id="2147484738" r:id="rId11"/>
    <p:sldLayoutId id="2147484749" r:id="rId12"/>
    <p:sldLayoutId id="2147484748" r:id="rId13"/>
    <p:sldLayoutId id="2147484763" r:id="rId14"/>
    <p:sldLayoutId id="2147484764" r:id="rId15"/>
    <p:sldLayoutId id="2147484765" r:id="rId16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none" spc="50" baseline="0">
          <a:solidFill>
            <a:schemeClr val="tx1"/>
          </a:solidFill>
          <a:latin typeface="Candara"/>
          <a:ea typeface="+mj-ea"/>
          <a:cs typeface="Candara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333" y="850902"/>
            <a:ext cx="8805334" cy="394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ACN Logo_white_CMYK.eps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4890687"/>
            <a:ext cx="665138" cy="168111"/>
          </a:xfrm>
          <a:prstGeom prst="rect">
            <a:avLst/>
          </a:prstGeom>
        </p:spPr>
      </p:pic>
      <p:pic>
        <p:nvPicPr>
          <p:cNvPr id="5" name="Picture 4" descr="Sydney-Logo-white-standalone.ai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4635676"/>
            <a:ext cx="730259" cy="53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332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51" r:id="rId1"/>
    <p:sldLayoutId id="2147484752" r:id="rId2"/>
    <p:sldLayoutId id="2147484753" r:id="rId3"/>
    <p:sldLayoutId id="2147484754" r:id="rId4"/>
    <p:sldLayoutId id="2147484755" r:id="rId5"/>
    <p:sldLayoutId id="2147484756" r:id="rId6"/>
    <p:sldLayoutId id="2147484757" r:id="rId7"/>
    <p:sldLayoutId id="2147484758" r:id="rId8"/>
    <p:sldLayoutId id="2147484759" r:id="rId9"/>
    <p:sldLayoutId id="2147484760" r:id="rId10"/>
    <p:sldLayoutId id="2147484761" r:id="rId11"/>
    <p:sldLayoutId id="2147484762" r:id="rId12"/>
    <p:sldLayoutId id="2147484766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none" spc="50" baseline="0">
          <a:solidFill>
            <a:schemeClr val="tx1"/>
          </a:solidFill>
          <a:latin typeface="Candara"/>
          <a:ea typeface="+mj-ea"/>
          <a:cs typeface="Candara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15AFEF"/>
        </a:buClr>
        <a:buFont typeface="Arial" pitchFamily="34" charset="0"/>
        <a:buChar char="•"/>
        <a:defRPr sz="2000" kern="1200" spc="30" baseline="0">
          <a:solidFill>
            <a:schemeClr val="tx1"/>
          </a:solidFill>
          <a:latin typeface="Candara"/>
          <a:ea typeface="+mn-ea"/>
          <a:cs typeface="Candara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333" y="850902"/>
            <a:ext cx="8805334" cy="394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ACN Logo_white_CMYK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83" y="4804218"/>
            <a:ext cx="665138" cy="168111"/>
          </a:xfrm>
          <a:prstGeom prst="rect">
            <a:avLst/>
          </a:prstGeom>
        </p:spPr>
      </p:pic>
      <p:pic>
        <p:nvPicPr>
          <p:cNvPr id="6" name="Picture 5" descr="2019.09_GC_International_Logo_dates_W.eps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03"/>
          <a:stretch/>
        </p:blipFill>
        <p:spPr>
          <a:xfrm>
            <a:off x="7889017" y="4691901"/>
            <a:ext cx="1079300" cy="30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8167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68" r:id="rId1"/>
    <p:sldLayoutId id="2147484769" r:id="rId2"/>
    <p:sldLayoutId id="2147484770" r:id="rId3"/>
    <p:sldLayoutId id="2147484771" r:id="rId4"/>
    <p:sldLayoutId id="2147484772" r:id="rId5"/>
    <p:sldLayoutId id="2147484773" r:id="rId6"/>
    <p:sldLayoutId id="2147484774" r:id="rId7"/>
    <p:sldLayoutId id="2147484775" r:id="rId8"/>
    <p:sldLayoutId id="2147484776" r:id="rId9"/>
    <p:sldLayoutId id="2147484777" r:id="rId10"/>
    <p:sldLayoutId id="2147484778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none" spc="50" baseline="0">
          <a:solidFill>
            <a:srgbClr val="F1F4C9"/>
          </a:solidFill>
          <a:latin typeface="Candara"/>
          <a:ea typeface="+mj-ea"/>
          <a:cs typeface="Candara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F1F4C9"/>
        </a:buClr>
        <a:buFont typeface="Arial" pitchFamily="34" charset="0"/>
        <a:buChar char="•"/>
        <a:defRPr sz="2000" kern="1200" spc="30" baseline="0">
          <a:solidFill>
            <a:srgbClr val="FFFFFF"/>
          </a:solidFill>
          <a:latin typeface="Candara"/>
          <a:ea typeface="+mn-ea"/>
          <a:cs typeface="Candara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F1F4C9"/>
        </a:buClr>
        <a:buFont typeface="Arial" pitchFamily="34" charset="0"/>
        <a:buChar char="•"/>
        <a:defRPr sz="2000" kern="1200" spc="30" baseline="0">
          <a:solidFill>
            <a:srgbClr val="FFFFFF"/>
          </a:solidFill>
          <a:latin typeface="Candara"/>
          <a:ea typeface="+mn-ea"/>
          <a:cs typeface="Candara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F1F4C9"/>
        </a:buClr>
        <a:buFont typeface="Arial" pitchFamily="34" charset="0"/>
        <a:buChar char="•"/>
        <a:defRPr sz="2000" kern="1200" spc="30" baseline="0">
          <a:solidFill>
            <a:srgbClr val="FFFFFF"/>
          </a:solidFill>
          <a:latin typeface="Candara"/>
          <a:ea typeface="+mn-ea"/>
          <a:cs typeface="Candara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F1F4C9"/>
        </a:buClr>
        <a:buFont typeface="Arial" pitchFamily="34" charset="0"/>
        <a:buChar char="•"/>
        <a:defRPr sz="2000" kern="1200" spc="30" baseline="0">
          <a:solidFill>
            <a:srgbClr val="FFFFFF"/>
          </a:solidFill>
          <a:latin typeface="Candara"/>
          <a:ea typeface="+mn-ea"/>
          <a:cs typeface="Candara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F1F4C9"/>
        </a:buClr>
        <a:buFont typeface="Arial" pitchFamily="34" charset="0"/>
        <a:buChar char="•"/>
        <a:defRPr sz="2000" kern="1200" spc="30" baseline="0">
          <a:solidFill>
            <a:srgbClr val="FFFFFF"/>
          </a:solidFill>
          <a:latin typeface="Candara"/>
          <a:ea typeface="+mn-ea"/>
          <a:cs typeface="Candara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2062135"/>
            <a:ext cx="6400800" cy="869625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Mike </a:t>
            </a:r>
            <a:r>
              <a:rPr lang="en-US" b="1" dirty="0" err="1"/>
              <a:t>Cupisz</a:t>
            </a:r>
            <a:endParaRPr lang="en-US" b="1" dirty="0"/>
          </a:p>
          <a:p>
            <a:r>
              <a:rPr lang="en-US" sz="2000" dirty="0"/>
              <a:t>Vice President &amp; Co-Founder</a:t>
            </a:r>
          </a:p>
        </p:txBody>
      </p:sp>
    </p:spTree>
    <p:extLst>
      <p:ext uri="{BB962C8B-B14F-4D97-AF65-F5344CB8AC3E}">
        <p14:creationId xmlns:p14="http://schemas.microsoft.com/office/powerpoint/2010/main" val="2261098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374F8B-E695-4A49-B773-54DC969AC01F}"/>
              </a:ext>
            </a:extLst>
          </p:cNvPr>
          <p:cNvSpPr/>
          <p:nvPr/>
        </p:nvSpPr>
        <p:spPr>
          <a:xfrm>
            <a:off x="1734670" y="2465294"/>
            <a:ext cx="5674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RVP CAB from $370		$400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5795089-4D8A-AC4C-91CE-DA6965401F27}"/>
              </a:ext>
            </a:extLst>
          </p:cNvPr>
          <p:cNvCxnSpPr>
            <a:cxnSpLocks/>
          </p:cNvCxnSpPr>
          <p:nvPr/>
        </p:nvCxnSpPr>
        <p:spPr>
          <a:xfrm>
            <a:off x="5271246" y="2726904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70633B1E-F481-9F4F-B882-E9FBA454A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November, </a:t>
            </a:r>
            <a:r>
              <a:rPr lang="en-AU" b="1" dirty="0">
                <a:solidFill>
                  <a:srgbClr val="FA8C3D"/>
                </a:solidFill>
              </a:rPr>
              <a:t>RVP CABs will increase…</a:t>
            </a:r>
            <a:br>
              <a:rPr lang="en-AU" b="1" dirty="0">
                <a:solidFill>
                  <a:srgbClr val="FA8C3D"/>
                </a:solidFill>
              </a:rPr>
            </a:b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>
                <a:solidFill>
                  <a:srgbClr val="FA8C3D"/>
                </a:solidFill>
              </a:rPr>
              <a:t>By $30</a:t>
            </a:r>
            <a:endParaRPr lang="en-US" b="1" dirty="0">
              <a:solidFill>
                <a:srgbClr val="FA8C3D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F52327-DF78-1343-9E70-97E138623B1B}"/>
              </a:ext>
            </a:extLst>
          </p:cNvPr>
          <p:cNvSpPr/>
          <p:nvPr/>
        </p:nvSpPr>
        <p:spPr>
          <a:xfrm>
            <a:off x="1734670" y="2998158"/>
            <a:ext cx="5516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AU" sz="2800" b="1" dirty="0">
                <a:solidFill>
                  <a:prstClr val="white"/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SVP CAB from $390		$420</a:t>
            </a:r>
            <a:endParaRPr lang="en-AU" sz="3200" b="1" dirty="0">
              <a:solidFill>
                <a:prstClr val="white"/>
              </a:solidFill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117772B-994D-2045-92CD-CBA02F36BB99}"/>
              </a:ext>
            </a:extLst>
          </p:cNvPr>
          <p:cNvCxnSpPr>
            <a:cxnSpLocks/>
          </p:cNvCxnSpPr>
          <p:nvPr/>
        </p:nvCxnSpPr>
        <p:spPr>
          <a:xfrm>
            <a:off x="5282241" y="3246948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1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7680" y="1645136"/>
            <a:ext cx="8435340" cy="1543050"/>
          </a:xfrm>
          <a:prstGeom prst="rect">
            <a:avLst/>
          </a:prstGeom>
        </p:spPr>
        <p:txBody>
          <a:bodyPr vert="horz" wrap="square" lIns="91396" tIns="45698" rIns="91396" bIns="45698" rtlCol="0">
            <a:noAutofit/>
          </a:bodyPr>
          <a:lstStyle/>
          <a:p>
            <a:pPr algn="ctr"/>
            <a:r>
              <a:rPr lang="en-AU" sz="6000" i="1" dirty="0">
                <a:latin typeface="Candara"/>
                <a:cs typeface="Candara"/>
              </a:rPr>
              <a:t>2020 Leadership Retreat…</a:t>
            </a:r>
          </a:p>
          <a:p>
            <a:pPr lvl="1"/>
            <a:endParaRPr lang="en-AU" sz="2200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010071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E73FA8A-989F-514D-A895-64D43D6D2D95}"/>
              </a:ext>
            </a:extLst>
          </p:cNvPr>
          <p:cNvSpPr txBox="1">
            <a:spLocks/>
          </p:cNvSpPr>
          <p:nvPr/>
        </p:nvSpPr>
        <p:spPr>
          <a:xfrm>
            <a:off x="904439" y="2190874"/>
            <a:ext cx="7154832" cy="937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F1F4C9"/>
              </a:buClr>
              <a:buFont typeface="Arial" pitchFamily="34" charset="0"/>
              <a:buChar char="•"/>
              <a:defRPr sz="2000" kern="1200" spc="30" baseline="0">
                <a:solidFill>
                  <a:schemeClr val="tx1"/>
                </a:solidFill>
                <a:latin typeface="Candara"/>
                <a:ea typeface="+mn-ea"/>
                <a:cs typeface="Candara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F1F4C9"/>
              </a:buClr>
              <a:buFont typeface="Arial" pitchFamily="34" charset="0"/>
              <a:buChar char="•"/>
              <a:defRPr sz="2000" kern="1200" spc="30" baseline="0">
                <a:solidFill>
                  <a:schemeClr val="tx1"/>
                </a:solidFill>
                <a:latin typeface="Candara"/>
                <a:ea typeface="+mn-ea"/>
                <a:cs typeface="Candara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F1F4C9"/>
              </a:buClr>
              <a:buFont typeface="Arial" pitchFamily="34" charset="0"/>
              <a:buChar char="•"/>
              <a:defRPr sz="2000" kern="1200" spc="30" baseline="0">
                <a:solidFill>
                  <a:schemeClr val="tx1"/>
                </a:solidFill>
                <a:latin typeface="Candara"/>
                <a:ea typeface="+mn-ea"/>
                <a:cs typeface="Candara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F1F4C9"/>
              </a:buClr>
              <a:buFont typeface="Arial" pitchFamily="34" charset="0"/>
              <a:buChar char="•"/>
              <a:defRPr sz="2000" kern="1200" spc="30" baseline="0">
                <a:solidFill>
                  <a:schemeClr val="tx1"/>
                </a:solidFill>
                <a:latin typeface="Candara"/>
                <a:ea typeface="+mn-ea"/>
                <a:cs typeface="Candara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F1F4C9"/>
              </a:buClr>
              <a:buFont typeface="Arial" pitchFamily="34" charset="0"/>
              <a:buChar char="•"/>
              <a:defRPr sz="2000" kern="1200" spc="30" baseline="0">
                <a:solidFill>
                  <a:schemeClr val="tx1"/>
                </a:solidFill>
                <a:latin typeface="Candara"/>
                <a:ea typeface="+mn-ea"/>
                <a:cs typeface="Candara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AU" sz="2400" dirty="0"/>
              <a:t>Holding slide - PROMO VIDEO of Leadership Retreat</a:t>
            </a:r>
          </a:p>
        </p:txBody>
      </p:sp>
    </p:spTree>
    <p:extLst>
      <p:ext uri="{BB962C8B-B14F-4D97-AF65-F5344CB8AC3E}">
        <p14:creationId xmlns:p14="http://schemas.microsoft.com/office/powerpoint/2010/main" val="3485557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1054" y="1503049"/>
            <a:ext cx="8435340" cy="3002689"/>
          </a:xfrm>
          <a:prstGeom prst="rect">
            <a:avLst/>
          </a:prstGeom>
        </p:spPr>
        <p:txBody>
          <a:bodyPr vert="horz" wrap="square" lIns="91402" tIns="45701" rIns="91402" bIns="45701" rtlCol="0">
            <a:noAutofit/>
          </a:bodyPr>
          <a:lstStyle/>
          <a:p>
            <a:r>
              <a:rPr lang="en-AU" sz="3000" b="1" dirty="0">
                <a:solidFill>
                  <a:srgbClr val="FA8C3D"/>
                </a:solidFill>
                <a:latin typeface="Candara" pitchFamily="34" charset="0"/>
              </a:rPr>
              <a:t>New RVPs, Platinum RVPs and SVPs </a:t>
            </a:r>
          </a:p>
          <a:p>
            <a:pPr marL="456989" indent="-457200">
              <a:buClr>
                <a:srgbClr val="92D150"/>
              </a:buClr>
              <a:buFont typeface="Wingdings" pitchFamily="2" charset="2"/>
              <a:buChar char="ü"/>
            </a:pPr>
            <a:r>
              <a:rPr lang="en-AU" sz="3000" dirty="0">
                <a:solidFill>
                  <a:srgbClr val="FFFFFF"/>
                </a:solidFill>
                <a:latin typeface="Candara" pitchFamily="34" charset="0"/>
              </a:rPr>
              <a:t>Must be qualified for at least 90 consecutive days and be qualified for that position on January 31, 2020</a:t>
            </a:r>
          </a:p>
          <a:p>
            <a:pPr marL="456989" indent="-457200">
              <a:buClr>
                <a:srgbClr val="92D150"/>
              </a:buClr>
              <a:buFont typeface="Wingdings" pitchFamily="2" charset="2"/>
              <a:buChar char="ü"/>
            </a:pPr>
            <a:r>
              <a:rPr lang="en-AU" sz="3000" dirty="0">
                <a:solidFill>
                  <a:srgbClr val="FFFFFF"/>
                </a:solidFill>
                <a:latin typeface="Candara" pitchFamily="34" charset="0"/>
              </a:rPr>
              <a:t>RVP open line of 1,000 CQs in 2019 or 10,000 points</a:t>
            </a:r>
          </a:p>
          <a:p>
            <a:pPr lvl="1"/>
            <a:endParaRPr lang="en-AU" sz="2200" dirty="0">
              <a:solidFill>
                <a:srgbClr val="FFFF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3200" b="1" dirty="0"/>
              <a:t>Qualifications for </a:t>
            </a:r>
            <a:r>
              <a:rPr lang="en-AU" sz="3200" b="1" dirty="0">
                <a:solidFill>
                  <a:srgbClr val="FA8C3D"/>
                </a:solidFill>
              </a:rPr>
              <a:t>2020 Leadership Retreat</a:t>
            </a:r>
            <a:br>
              <a:rPr lang="en-AU" sz="3200" b="1" dirty="0">
                <a:solidFill>
                  <a:srgbClr val="FA8C3D"/>
                </a:solidFill>
              </a:rPr>
            </a:br>
            <a:r>
              <a:rPr lang="en-AU" sz="3200" b="1" dirty="0"/>
              <a:t>(Based on 2019 calendar year)</a:t>
            </a:r>
          </a:p>
        </p:txBody>
      </p:sp>
    </p:spTree>
    <p:extLst>
      <p:ext uri="{BB962C8B-B14F-4D97-AF65-F5344CB8AC3E}">
        <p14:creationId xmlns:p14="http://schemas.microsoft.com/office/powerpoint/2010/main" val="881553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452913E-6B5A-0E43-9867-A32733CE7997}"/>
              </a:ext>
            </a:extLst>
          </p:cNvPr>
          <p:cNvSpPr txBox="1"/>
          <p:nvPr/>
        </p:nvSpPr>
        <p:spPr>
          <a:xfrm>
            <a:off x="487680" y="1645136"/>
            <a:ext cx="8435340" cy="1543050"/>
          </a:xfrm>
          <a:prstGeom prst="rect">
            <a:avLst/>
          </a:prstGeom>
        </p:spPr>
        <p:txBody>
          <a:bodyPr vert="horz" wrap="square" lIns="91396" tIns="45698" rIns="91396" bIns="45698" rtlCol="0">
            <a:noAutofit/>
          </a:bodyPr>
          <a:lstStyle/>
          <a:p>
            <a:pPr algn="ctr"/>
            <a:r>
              <a:rPr lang="en-AU" sz="6000" i="1" dirty="0">
                <a:latin typeface="Candara"/>
                <a:cs typeface="Candara"/>
              </a:rPr>
              <a:t>Next International Event…</a:t>
            </a:r>
            <a:endParaRPr lang="en-AU" sz="2200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3247943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sz="quarter" idx="13"/>
          </p:nvPr>
        </p:nvSpPr>
        <p:spPr>
          <a:xfrm>
            <a:off x="904439" y="2190874"/>
            <a:ext cx="7154832" cy="9378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2400" dirty="0"/>
              <a:t>Holding slide - PROMO VIDEO of next event </a:t>
            </a:r>
          </a:p>
        </p:txBody>
      </p:sp>
    </p:spTree>
    <p:extLst>
      <p:ext uri="{BB962C8B-B14F-4D97-AF65-F5344CB8AC3E}">
        <p14:creationId xmlns:p14="http://schemas.microsoft.com/office/powerpoint/2010/main" val="432020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77398" y="2225465"/>
            <a:ext cx="4832474" cy="862187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</a:ln>
          <a:effectLst/>
        </p:spPr>
        <p:txBody>
          <a:bodyPr lIns="144000" tIns="0" rIns="68580" bIns="46800" rtlCol="0" anchor="ctr"/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Calibri" charset="0"/>
                <a:cs typeface="Candara"/>
              </a:rPr>
              <a:t>New IBO promo price: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Calibri" charset="0"/>
                <a:cs typeface="Candara"/>
              </a:rPr>
              <a:t>		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Calibri" charset="0"/>
                <a:cs typeface="Candara"/>
              </a:rPr>
              <a:t>$139</a:t>
            </a:r>
            <a:r>
              <a:rPr kumimoji="0" lang="en-US" sz="24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Calibri" charset="0"/>
                <a:cs typeface="Candara"/>
              </a:rPr>
              <a:t>^</a:t>
            </a:r>
          </a:p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Calibri" charset="0"/>
                <a:cs typeface="Candara"/>
              </a:rPr>
              <a:t>Valid: Register for the Event within 30 days of becoming an IBO</a:t>
            </a:r>
            <a:endParaRPr kumimoji="0" lang="en-US" sz="11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dara"/>
              <a:ea typeface="Calibri" charset="0"/>
              <a:cs typeface="Candara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77398" y="3195053"/>
            <a:ext cx="2783326" cy="219252"/>
            <a:chOff x="6431012" y="4819466"/>
            <a:chExt cx="2783326" cy="219252"/>
          </a:xfrm>
        </p:grpSpPr>
        <p:sp>
          <p:nvSpPr>
            <p:cNvPr id="2" name="Rounded Rectangle 1"/>
            <p:cNvSpPr/>
            <p:nvPr/>
          </p:nvSpPr>
          <p:spPr>
            <a:xfrm>
              <a:off x="6431012" y="4819466"/>
              <a:ext cx="2783326" cy="219252"/>
            </a:xfrm>
            <a:prstGeom prst="roundRect">
              <a:avLst/>
            </a:prstGeom>
            <a:solidFill>
              <a:schemeClr val="tx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solidFill>
                    <a:srgbClr val="FFFFFF"/>
                  </a:solidFill>
                </a:ln>
                <a:solidFill>
                  <a:srgbClr val="49BEAC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431013" y="4823274"/>
              <a:ext cx="266932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110A1B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^ includes GST. No refunds, exchanges, cancellations, or transfers</a:t>
              </a: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877398" y="1202226"/>
            <a:ext cx="4832474" cy="915838"/>
          </a:xfrm>
          <a:prstGeom prst="round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tIns="46800" rIns="68580" bIns="0" rtlCol="0" anchor="t" anchorCtr="0"/>
          <a:lstStyle/>
          <a:p>
            <a:pPr marL="0" marR="0" lvl="0" indent="0" algn="l" defTabSz="9143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Pre-registration price: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		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$189</a:t>
            </a:r>
            <a:r>
              <a:rPr kumimoji="0" lang="en-US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^ </a:t>
            </a:r>
            <a:endParaRPr kumimoji="0" lang="en-US" sz="2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dara"/>
              <a:ea typeface="ＭＳ Ｐゴシック" charset="0"/>
              <a:cs typeface="Candara"/>
            </a:endParaRPr>
          </a:p>
          <a:p>
            <a:pPr marL="0" marR="0" lvl="0" indent="0" algn="l" defTabSz="9143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ＭＳ Ｐゴシック" charset="0"/>
                <a:cs typeface="Candara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ＭＳ Ｐゴシック" charset="0"/>
                <a:cs typeface="Candara"/>
              </a:rPr>
              <a:t>Valid until 8 Mar (11.59pm AEST) 2019</a:t>
            </a:r>
          </a:p>
          <a:p>
            <a:pPr marL="0" marR="0" lvl="0" indent="0" algn="l" defTabSz="9143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ＭＳ Ｐゴシック" charset="0"/>
                <a:cs typeface="Candara"/>
              </a:rPr>
              <a:t>Reverts to $219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877398" y="178987"/>
            <a:ext cx="4832474" cy="915838"/>
          </a:xfrm>
          <a:prstGeom prst="round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4000" tIns="46800" rIns="68580" bIns="0" rtlCol="0" anchor="t" anchorCtr="0"/>
          <a:lstStyle/>
          <a:p>
            <a:pPr marL="0" marR="0" lvl="0" indent="0" algn="l" defTabSz="9143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Earlybird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 Promotion price: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		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$159</a:t>
            </a:r>
            <a:r>
              <a:rPr kumimoji="0" lang="en-US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+mn-ea"/>
                <a:cs typeface="Candara"/>
              </a:rPr>
              <a:t>^ </a:t>
            </a:r>
            <a:endParaRPr kumimoji="0" lang="en-US" sz="2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dara"/>
              <a:ea typeface="ＭＳ Ｐゴシック" charset="0"/>
              <a:cs typeface="Candara"/>
            </a:endParaRPr>
          </a:p>
          <a:p>
            <a:pPr marL="0" marR="0" lvl="0" indent="0" algn="l" defTabSz="91435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ＭＳ Ｐゴシック" charset="0"/>
                <a:cs typeface="Candara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dara"/>
                <a:ea typeface="ＭＳ Ｐゴシック" charset="0"/>
                <a:cs typeface="Candara"/>
              </a:rPr>
              <a:t>Valid until Sunday 29 Sept (11.59pm AEST) 2019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4" y="3091350"/>
            <a:ext cx="2116318" cy="1058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84" y="4149509"/>
            <a:ext cx="1686442" cy="65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3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New &amp; Improved Quick Start Bonuses</a:t>
            </a:r>
            <a:br>
              <a:rPr lang="en-AU" b="1" dirty="0"/>
            </a:br>
            <a:r>
              <a:rPr lang="en-AU" b="1" dirty="0">
                <a:solidFill>
                  <a:srgbClr val="FA8C3D"/>
                </a:solidFill>
              </a:rPr>
              <a:t>New Independent Business Owners</a:t>
            </a: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/>
              <a:t>CQ in 30 days</a:t>
            </a: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DCEEE6-B534-8F4E-9351-CF16FE9EA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4" b="51716"/>
          <a:stretch/>
        </p:blipFill>
        <p:spPr>
          <a:xfrm>
            <a:off x="327241" y="1754028"/>
            <a:ext cx="8489518" cy="205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67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New &amp; Improved Quick Start Bonuses</a:t>
            </a:r>
            <a:br>
              <a:rPr lang="en-AU" b="1" dirty="0"/>
            </a:br>
            <a:r>
              <a:rPr lang="en-AU" b="1" dirty="0">
                <a:solidFill>
                  <a:srgbClr val="FA8C3D"/>
                </a:solidFill>
              </a:rPr>
              <a:t>New Independent Business Owners</a:t>
            </a: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/>
              <a:t>ETL in 30 days</a:t>
            </a:r>
            <a:endParaRPr lang="en-US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1DFBD09-2A7F-9C4E-856E-16815F580EB7}"/>
              </a:ext>
            </a:extLst>
          </p:cNvPr>
          <p:cNvGrpSpPr/>
          <p:nvPr/>
        </p:nvGrpSpPr>
        <p:grpSpPr>
          <a:xfrm>
            <a:off x="279875" y="1990471"/>
            <a:ext cx="8584249" cy="1800693"/>
            <a:chOff x="1006867" y="2897312"/>
            <a:chExt cx="7130265" cy="151030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9DCEEE6-B534-8F4E-9351-CF16FE9EA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723" b="4457"/>
            <a:stretch/>
          </p:blipFill>
          <p:spPr>
            <a:xfrm>
              <a:off x="1006867" y="2897312"/>
              <a:ext cx="7130265" cy="151030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7B228F-41DB-CF4C-A580-7E0E654F5503}"/>
                </a:ext>
              </a:extLst>
            </p:cNvPr>
            <p:cNvSpPr/>
            <p:nvPr/>
          </p:nvSpPr>
          <p:spPr>
            <a:xfrm>
              <a:off x="2722652" y="4212406"/>
              <a:ext cx="791110" cy="195209"/>
            </a:xfrm>
            <a:prstGeom prst="rect">
              <a:avLst/>
            </a:prstGeom>
            <a:solidFill>
              <a:schemeClr val="tx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9BEA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59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New &amp; Improved Quick Start Bonuses</a:t>
            </a:r>
            <a:br>
              <a:rPr lang="en-AU" b="1" dirty="0"/>
            </a:br>
            <a:r>
              <a:rPr lang="en-AU" b="1" dirty="0">
                <a:solidFill>
                  <a:srgbClr val="FA8C3D"/>
                </a:solidFill>
              </a:rPr>
              <a:t>New Independent Business Owners</a:t>
            </a: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/>
              <a:t>ETL in 60 days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EE2EB7-0272-3844-A34F-D9688F488E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3"/>
          <a:stretch/>
        </p:blipFill>
        <p:spPr>
          <a:xfrm>
            <a:off x="346509" y="2002055"/>
            <a:ext cx="8450981" cy="185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September, </a:t>
            </a:r>
            <a:r>
              <a:rPr lang="en-AU" b="1" dirty="0">
                <a:solidFill>
                  <a:srgbClr val="FA8C3D"/>
                </a:solidFill>
              </a:rPr>
              <a:t>New ETL Qualification</a:t>
            </a:r>
            <a:endParaRPr lang="en-US" b="1" dirty="0">
              <a:solidFill>
                <a:srgbClr val="FA8C3D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7FA93FB-2FE9-2944-9E18-684F6B052721}"/>
              </a:ext>
            </a:extLst>
          </p:cNvPr>
          <p:cNvCxnSpPr/>
          <p:nvPr/>
        </p:nvCxnSpPr>
        <p:spPr>
          <a:xfrm>
            <a:off x="3725713" y="11029315"/>
            <a:ext cx="21717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C2321B2A-DCB4-C74D-BC4D-A6DAFF1A6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148" y="1998678"/>
            <a:ext cx="650370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 Personal Customer Points and 10 CQs in 3 legs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b="1" dirty="0">
              <a:latin typeface="Candara" panose="020E0502030303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 Personal Customer Points and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 CQs in 2 legs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accent6"/>
              </a:solidFill>
              <a:effectLst/>
              <a:latin typeface="Candara" panose="020E0502030303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E4B35B8-1944-B647-AAF2-0EB62D68DB66}"/>
              </a:ext>
            </a:extLst>
          </p:cNvPr>
          <p:cNvCxnSpPr/>
          <p:nvPr/>
        </p:nvCxnSpPr>
        <p:spPr>
          <a:xfrm>
            <a:off x="4571999" y="2571750"/>
            <a:ext cx="0" cy="489084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1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September, </a:t>
            </a:r>
            <a:r>
              <a:rPr lang="en-AU" b="1" dirty="0">
                <a:solidFill>
                  <a:srgbClr val="FA8C3D"/>
                </a:solidFill>
              </a:rPr>
              <a:t>increased by $20</a:t>
            </a:r>
            <a:endParaRPr lang="en-US" b="1" dirty="0">
              <a:solidFill>
                <a:srgbClr val="FA8C3D"/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A44B655-F187-194E-B989-19DD8D3DCA36}"/>
              </a:ext>
            </a:extLst>
          </p:cNvPr>
          <p:cNvCxnSpPr/>
          <p:nvPr/>
        </p:nvCxnSpPr>
        <p:spPr>
          <a:xfrm>
            <a:off x="2190227" y="6830284"/>
            <a:ext cx="21717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E2F86C4-58A8-724C-B14A-A085ACA4A125}"/>
              </a:ext>
            </a:extLst>
          </p:cNvPr>
          <p:cNvCxnSpPr/>
          <p:nvPr/>
        </p:nvCxnSpPr>
        <p:spPr>
          <a:xfrm>
            <a:off x="2194037" y="6998559"/>
            <a:ext cx="21717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1B3277B-A0AE-344B-8A5E-C103FC4B3C86}"/>
              </a:ext>
            </a:extLst>
          </p:cNvPr>
          <p:cNvCxnSpPr/>
          <p:nvPr/>
        </p:nvCxnSpPr>
        <p:spPr>
          <a:xfrm>
            <a:off x="2199752" y="7168739"/>
            <a:ext cx="21717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B1275F9-A3E4-8D44-B628-BAA3BA5803E5}"/>
              </a:ext>
            </a:extLst>
          </p:cNvPr>
          <p:cNvCxnSpPr/>
          <p:nvPr/>
        </p:nvCxnSpPr>
        <p:spPr>
          <a:xfrm>
            <a:off x="2199752" y="7334474"/>
            <a:ext cx="21717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5">
            <a:extLst>
              <a:ext uri="{FF2B5EF4-FFF2-40B4-BE49-F238E27FC236}">
                <a16:creationId xmlns:a16="http://schemas.microsoft.com/office/drawing/2014/main" id="{9C8D2F45-566E-D54B-A570-9FF09FE75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47" y="24652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009F5B8-5B0E-8E4E-BF75-9D591B6C036D}"/>
              </a:ext>
            </a:extLst>
          </p:cNvPr>
          <p:cNvSpPr/>
          <p:nvPr/>
        </p:nvSpPr>
        <p:spPr>
          <a:xfrm>
            <a:off x="1604682" y="1799109"/>
            <a:ext cx="59346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ETL CAB from $80 		$100</a:t>
            </a:r>
            <a:endParaRPr lang="en-AU" sz="3200" b="1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RD CAB from $280		$300</a:t>
            </a:r>
            <a:endParaRPr lang="en-AU" sz="3200" b="1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RVP CAB from $350		$370</a:t>
            </a:r>
            <a:endParaRPr lang="en-AU" sz="3200" b="1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SVP CAB from $370		$390</a:t>
            </a:r>
            <a:endParaRPr lang="en-AU" sz="3200" b="1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AU" sz="3200" b="1" dirty="0">
              <a:effectLst/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2C9616B-C715-864E-823A-45F1C2FCFF9B}"/>
              </a:ext>
            </a:extLst>
          </p:cNvPr>
          <p:cNvCxnSpPr>
            <a:cxnSpLocks/>
          </p:cNvCxnSpPr>
          <p:nvPr/>
        </p:nvCxnSpPr>
        <p:spPr>
          <a:xfrm>
            <a:off x="5047128" y="2069727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B7EA149-0F53-1749-8873-DB69A2DC8739}"/>
              </a:ext>
            </a:extLst>
          </p:cNvPr>
          <p:cNvCxnSpPr>
            <a:cxnSpLocks/>
          </p:cNvCxnSpPr>
          <p:nvPr/>
        </p:nvCxnSpPr>
        <p:spPr>
          <a:xfrm>
            <a:off x="5047128" y="2465294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12FA10C-67CA-834F-A021-A7B82CE89AF7}"/>
              </a:ext>
            </a:extLst>
          </p:cNvPr>
          <p:cNvCxnSpPr>
            <a:cxnSpLocks/>
          </p:cNvCxnSpPr>
          <p:nvPr/>
        </p:nvCxnSpPr>
        <p:spPr>
          <a:xfrm>
            <a:off x="5047128" y="2922494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CBD6D00-D24F-8C4F-BCD6-986713328A8C}"/>
              </a:ext>
            </a:extLst>
          </p:cNvPr>
          <p:cNvCxnSpPr>
            <a:cxnSpLocks/>
          </p:cNvCxnSpPr>
          <p:nvPr/>
        </p:nvCxnSpPr>
        <p:spPr>
          <a:xfrm>
            <a:off x="5047128" y="3342715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281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November, </a:t>
            </a:r>
            <a:r>
              <a:rPr lang="en-AU" b="1" dirty="0">
                <a:solidFill>
                  <a:srgbClr val="FA8C3D"/>
                </a:solidFill>
              </a:rPr>
              <a:t>RVP CABs will increase…</a:t>
            </a:r>
            <a:br>
              <a:rPr lang="en-AU" b="1" dirty="0">
                <a:solidFill>
                  <a:srgbClr val="FA8C3D"/>
                </a:solidFill>
              </a:rPr>
            </a:br>
            <a:br>
              <a:rPr lang="en-AU" b="1" dirty="0">
                <a:solidFill>
                  <a:srgbClr val="FA8C3D"/>
                </a:solidFill>
              </a:rPr>
            </a:br>
            <a:endParaRPr lang="en-US" b="1" dirty="0">
              <a:solidFill>
                <a:srgbClr val="FA8C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47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November, </a:t>
            </a:r>
            <a:r>
              <a:rPr lang="en-AU" b="1" dirty="0">
                <a:solidFill>
                  <a:srgbClr val="FA8C3D"/>
                </a:solidFill>
              </a:rPr>
              <a:t>RVP CABs will increase…</a:t>
            </a:r>
            <a:br>
              <a:rPr lang="en-AU" b="1" dirty="0">
                <a:solidFill>
                  <a:srgbClr val="FA8C3D"/>
                </a:solidFill>
              </a:rPr>
            </a:b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>
                <a:solidFill>
                  <a:srgbClr val="FA8C3D"/>
                </a:solidFill>
              </a:rPr>
              <a:t>By $30</a:t>
            </a:r>
            <a:endParaRPr lang="en-US" b="1" dirty="0">
              <a:solidFill>
                <a:srgbClr val="FA8C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803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374F8B-E695-4A49-B773-54DC969AC01F}"/>
              </a:ext>
            </a:extLst>
          </p:cNvPr>
          <p:cNvSpPr/>
          <p:nvPr/>
        </p:nvSpPr>
        <p:spPr>
          <a:xfrm>
            <a:off x="1734670" y="2465294"/>
            <a:ext cx="5674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AU" sz="2800" b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RVP CAB from $370		$400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5795089-4D8A-AC4C-91CE-DA6965401F27}"/>
              </a:ext>
            </a:extLst>
          </p:cNvPr>
          <p:cNvCxnSpPr>
            <a:cxnSpLocks/>
          </p:cNvCxnSpPr>
          <p:nvPr/>
        </p:nvCxnSpPr>
        <p:spPr>
          <a:xfrm>
            <a:off x="5271246" y="2726904"/>
            <a:ext cx="672354" cy="0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70633B1E-F481-9F4F-B882-E9FBA454A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</p:spPr>
        <p:txBody>
          <a:bodyPr/>
          <a:lstStyle/>
          <a:p>
            <a:pPr algn="ctr"/>
            <a:r>
              <a:rPr lang="en-AU" b="1" dirty="0"/>
              <a:t>CAB Payments</a:t>
            </a:r>
            <a:br>
              <a:rPr lang="en-AU" b="1" dirty="0"/>
            </a:br>
            <a:r>
              <a:rPr lang="en-AU" b="1" dirty="0"/>
              <a:t>On 1 November, </a:t>
            </a:r>
            <a:r>
              <a:rPr lang="en-AU" b="1" dirty="0">
                <a:solidFill>
                  <a:srgbClr val="FA8C3D"/>
                </a:solidFill>
              </a:rPr>
              <a:t>RVP CABs will increase…</a:t>
            </a:r>
            <a:br>
              <a:rPr lang="en-AU" b="1" dirty="0">
                <a:solidFill>
                  <a:srgbClr val="FA8C3D"/>
                </a:solidFill>
              </a:rPr>
            </a:br>
            <a:br>
              <a:rPr lang="en-AU" b="1" dirty="0">
                <a:solidFill>
                  <a:srgbClr val="FA8C3D"/>
                </a:solidFill>
              </a:rPr>
            </a:br>
            <a:r>
              <a:rPr lang="en-AU" b="1" dirty="0">
                <a:solidFill>
                  <a:srgbClr val="FA8C3D"/>
                </a:solidFill>
              </a:rPr>
              <a:t>By $30</a:t>
            </a:r>
            <a:endParaRPr lang="en-US" b="1" dirty="0">
              <a:solidFill>
                <a:srgbClr val="FA8C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02637"/>
      </p:ext>
    </p:extLst>
  </p:cSld>
  <p:clrMapOvr>
    <a:masterClrMapping/>
  </p:clrMapOvr>
</p:sld>
</file>

<file path=ppt/theme/theme1.xml><?xml version="1.0" encoding="utf-8"?>
<a:theme xmlns:a="http://schemas.openxmlformats.org/drawingml/2006/main" name="SYD-March-2019-Template-V2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>
    <a:spDef>
      <a:spPr>
        <a:solidFill>
          <a:srgbClr val="49BEAC"/>
        </a:solidFill>
        <a:ln w="19050">
          <a:solidFill>
            <a:schemeClr val="tx1"/>
          </a:solidFill>
        </a:ln>
        <a:effectLst/>
      </a:spPr>
      <a:bodyPr rtlCol="0" anchor="ctr"/>
      <a:lstStyle>
        <a:defPPr algn="ctr">
          <a:defRPr>
            <a:solidFill>
              <a:srgbClr val="49BEAC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YD-March-2019-Phuong" id="{727226DF-B263-4A2A-BF23-2E955CC60695}" vid="{236A1785-F247-4746-8552-69A1732D730D}"/>
    </a:ext>
  </a:extLst>
</a:theme>
</file>

<file path=ppt/theme/theme2.xml><?xml version="1.0" encoding="utf-8"?>
<a:theme xmlns:a="http://schemas.openxmlformats.org/drawingml/2006/main" name="SYD-March-2019-Template1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>
    <a:spDef>
      <a:spPr>
        <a:solidFill>
          <a:srgbClr val="49BEAC"/>
        </a:solidFill>
        <a:ln w="19050">
          <a:solidFill>
            <a:schemeClr val="tx1"/>
          </a:solidFill>
        </a:ln>
        <a:effectLst/>
      </a:spPr>
      <a:bodyPr rtlCol="0" anchor="ctr"/>
      <a:lstStyle>
        <a:defPPr algn="ctr">
          <a:defRPr>
            <a:solidFill>
              <a:srgbClr val="49BEAC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D1973032-D913-6B41-BE18-45EDA40E1311}" vid="{8BCBF426-EA4E-BF4F-A53C-1177852BDCEB}"/>
    </a:ext>
  </a:extLst>
</a:theme>
</file>

<file path=ppt/theme/theme3.xml><?xml version="1.0" encoding="utf-8"?>
<a:theme xmlns:a="http://schemas.openxmlformats.org/drawingml/2006/main" name="ACN-Sydney-March-2020-Int-Event-Template">
  <a:themeElements>
    <a:clrScheme name="Custom 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1F4C9"/>
      </a:hlink>
      <a:folHlink>
        <a:srgbClr val="F2F5CA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>
    <a:spDef>
      <a:spPr>
        <a:solidFill>
          <a:srgbClr val="49BEAC"/>
        </a:solidFill>
        <a:ln w="19050">
          <a:solidFill>
            <a:schemeClr val="tx1"/>
          </a:solidFill>
        </a:ln>
        <a:effectLst/>
      </a:spPr>
      <a:bodyPr rtlCol="0" anchor="ctr"/>
      <a:lstStyle>
        <a:defPPr algn="ctr">
          <a:defRPr>
            <a:solidFill>
              <a:srgbClr val="49BEAC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218</Words>
  <Application>Microsoft Macintosh PowerPoint</Application>
  <PresentationFormat>On-screen Show (16:9)</PresentationFormat>
  <Paragraphs>55</Paragraphs>
  <Slides>16</Slides>
  <Notes>13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Calibri</vt:lpstr>
      <vt:lpstr>Candara</vt:lpstr>
      <vt:lpstr>Wingdings</vt:lpstr>
      <vt:lpstr>SYD-March-2019-Template-V2</vt:lpstr>
      <vt:lpstr>SYD-March-2019-Template1</vt:lpstr>
      <vt:lpstr>ACN-Sydney-March-2020-Int-Event-Template</vt:lpstr>
      <vt:lpstr>PowerPoint Presentation</vt:lpstr>
      <vt:lpstr>New &amp; Improved Quick Start Bonuses New Independent Business Owners CQ in 30 days</vt:lpstr>
      <vt:lpstr>New &amp; Improved Quick Start Bonuses New Independent Business Owners ETL in 30 days</vt:lpstr>
      <vt:lpstr>New &amp; Improved Quick Start Bonuses New Independent Business Owners ETL in 60 days</vt:lpstr>
      <vt:lpstr>CAB Payments On 1 September, New ETL Qualification</vt:lpstr>
      <vt:lpstr>CAB Payments On 1 September, increased by $20</vt:lpstr>
      <vt:lpstr>CAB Payments On 1 November, RVP CABs will increase…  </vt:lpstr>
      <vt:lpstr>CAB Payments On 1 November, RVP CABs will increase…  By $30</vt:lpstr>
      <vt:lpstr>CAB Payments On 1 November, RVP CABs will increase…  By $30</vt:lpstr>
      <vt:lpstr>CAB Payments On 1 November, RVP CABs will increase…  By $30</vt:lpstr>
      <vt:lpstr>PowerPoint Presentation</vt:lpstr>
      <vt:lpstr>PowerPoint Presentation</vt:lpstr>
      <vt:lpstr>Qualifications for 2020 Leadership Retreat (Based on 2019 calendar year)</vt:lpstr>
      <vt:lpstr>PowerPoint Presentation</vt:lpstr>
      <vt:lpstr>PowerPoint Presentation</vt:lpstr>
      <vt:lpstr>PowerPoint Presentation</vt:lpstr>
    </vt:vector>
  </TitlesOfParts>
  <Company>ACN Pacific Pty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Title</dc:title>
  <dc:creator>Phuong</dc:creator>
  <cp:lastModifiedBy>Roxy Kilroy</cp:lastModifiedBy>
  <cp:revision>117</cp:revision>
  <dcterms:created xsi:type="dcterms:W3CDTF">2019-02-25T10:24:49Z</dcterms:created>
  <dcterms:modified xsi:type="dcterms:W3CDTF">2019-09-26T09:47:59Z</dcterms:modified>
</cp:coreProperties>
</file>