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517" r:id="rId2"/>
    <p:sldId id="518" r:id="rId3"/>
    <p:sldId id="573" r:id="rId4"/>
    <p:sldId id="519" r:id="rId5"/>
    <p:sldId id="520" r:id="rId6"/>
    <p:sldId id="521" r:id="rId7"/>
    <p:sldId id="522" r:id="rId8"/>
    <p:sldId id="523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76" r:id="rId20"/>
    <p:sldId id="534" r:id="rId21"/>
    <p:sldId id="575" r:id="rId22"/>
    <p:sldId id="574" r:id="rId23"/>
    <p:sldId id="535" r:id="rId24"/>
    <p:sldId id="536" r:id="rId25"/>
    <p:sldId id="537" r:id="rId26"/>
    <p:sldId id="538" r:id="rId27"/>
    <p:sldId id="540" r:id="rId28"/>
    <p:sldId id="541" r:id="rId29"/>
    <p:sldId id="542" r:id="rId30"/>
    <p:sldId id="543" r:id="rId31"/>
    <p:sldId id="544" r:id="rId32"/>
    <p:sldId id="545" r:id="rId33"/>
    <p:sldId id="546" r:id="rId34"/>
    <p:sldId id="547" r:id="rId35"/>
    <p:sldId id="548" r:id="rId36"/>
    <p:sldId id="549" r:id="rId37"/>
    <p:sldId id="577" r:id="rId38"/>
    <p:sldId id="578" r:id="rId39"/>
    <p:sldId id="579" r:id="rId40"/>
    <p:sldId id="550" r:id="rId41"/>
    <p:sldId id="551" r:id="rId42"/>
    <p:sldId id="552" r:id="rId43"/>
    <p:sldId id="553" r:id="rId44"/>
    <p:sldId id="554" r:id="rId45"/>
    <p:sldId id="555" r:id="rId46"/>
    <p:sldId id="556" r:id="rId47"/>
    <p:sldId id="557" r:id="rId48"/>
    <p:sldId id="558" r:id="rId49"/>
    <p:sldId id="559" r:id="rId50"/>
    <p:sldId id="560" r:id="rId51"/>
    <p:sldId id="561" r:id="rId52"/>
    <p:sldId id="562" r:id="rId53"/>
    <p:sldId id="563" r:id="rId54"/>
    <p:sldId id="564" r:id="rId55"/>
    <p:sldId id="565" r:id="rId56"/>
    <p:sldId id="566" r:id="rId57"/>
    <p:sldId id="567" r:id="rId58"/>
    <p:sldId id="568" r:id="rId59"/>
    <p:sldId id="569" r:id="rId60"/>
    <p:sldId id="571" r:id="rId61"/>
    <p:sldId id="572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7BAF6"/>
    <a:srgbClr val="2431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48"/>
    <p:restoredTop sz="93124"/>
  </p:normalViewPr>
  <p:slideViewPr>
    <p:cSldViewPr snapToGrid="0" snapToObjects="1">
      <p:cViewPr varScale="1">
        <p:scale>
          <a:sx n="82" d="100"/>
          <a:sy n="82" d="100"/>
        </p:scale>
        <p:origin x="200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FC6D-C882-ED44-94C3-8E14D93ACD5D}" type="datetimeFigureOut">
              <a:rPr lang="en-US" smtClean="0"/>
              <a:t>9/26/19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4FC5D-DD0F-EE44-B430-68098AD51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32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LOVE YOU!  Brooklyn &amp; Hudson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4FC5D-DD0F-EE44-B430-68098AD51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2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3F4A39-7A84-CF42-B307-5B8665348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53919"/>
            <a:ext cx="9144000" cy="1102043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A99AC76-77B1-4A4D-832A-8C9FA567C0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47665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8612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F55E2277-BA1B-C042-ADF4-976F465766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3537" y="4160519"/>
            <a:ext cx="6111243" cy="1298423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C6F2C2A2-6C9A-D74C-AB2E-97864E8D2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63539" y="5685518"/>
            <a:ext cx="6111242" cy="47665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365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6AA3C4-9868-6B48-86C8-7421D2DFF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34D18A5-357D-FE4F-B772-5B55A4F27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18"/>
            <a:ext cx="10515600" cy="4833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311345E-7E9F-3049-B920-3C0AF93CEBD4}"/>
              </a:ext>
            </a:extLst>
          </p:cNvPr>
          <p:cNvCxnSpPr/>
          <p:nvPr userDrawn="1"/>
        </p:nvCxnSpPr>
        <p:spPr>
          <a:xfrm>
            <a:off x="838200" y="1082040"/>
            <a:ext cx="4053840" cy="0"/>
          </a:xfrm>
          <a:prstGeom prst="line">
            <a:avLst/>
          </a:prstGeom>
          <a:ln w="25400">
            <a:solidFill>
              <a:srgbClr val="2431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74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6C26BF-FDAB-6341-852C-09AC9E8C8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564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8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8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80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2C84CDD-8348-FF4E-B420-2ECC221ADA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t="7795" b="779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1B1548C-CC48-3F45-97A8-195CF7707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1202B60-26D8-7D4B-89D2-BDAE7C92B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149" y="6052068"/>
            <a:ext cx="2097578" cy="61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2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8" r:id="rId4"/>
    <p:sldLayoutId id="2147483655" r:id="rId5"/>
    <p:sldLayoutId id="2147483661" r:id="rId6"/>
    <p:sldLayoutId id="2147483662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bg1">
              <a:lumMod val="95000"/>
            </a:schemeClr>
          </a:solidFill>
          <a:latin typeface="Helvetica Light" panose="020B04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1102904" y="398389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Phase One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rgbClr val="67BAF6"/>
                </a:solidFill>
                <a:latin typeface="+mj-lt"/>
                <a:ea typeface="+mj-ea"/>
                <a:cs typeface="+mj-cs"/>
              </a:rPr>
              <a:t>Creating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spc="0" dirty="0">
                <a:solidFill>
                  <a:srgbClr val="67BAF6"/>
                </a:solidFill>
              </a:rPr>
              <a:t>Momentum</a:t>
            </a:r>
            <a:endParaRPr lang="en-US" sz="4400" b="1" kern="1200" spc="0" dirty="0">
              <a:solidFill>
                <a:srgbClr val="67BAF6"/>
              </a:solidFill>
            </a:endParaRPr>
          </a:p>
        </p:txBody>
      </p:sp>
      <p:sp>
        <p:nvSpPr>
          <p:cNvPr id="8" name="Sorting is the Key!"/>
          <p:cNvSpPr txBox="1"/>
          <p:nvPr/>
        </p:nvSpPr>
        <p:spPr>
          <a:xfrm>
            <a:off x="5240735" y="398389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Michael Cupisz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7255B8C-4FF6-C247-A626-BD06374F74C1}"/>
              </a:ext>
            </a:extLst>
          </p:cNvPr>
          <p:cNvSpPr/>
          <p:nvPr/>
        </p:nvSpPr>
        <p:spPr>
          <a:xfrm>
            <a:off x="0" y="5565876"/>
            <a:ext cx="12191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Calibri Light" panose="020F0302020204030204"/>
              </a:rPr>
              <a:t>Mastering the art of creating new production In your Open-Line </a:t>
            </a:r>
            <a:endParaRPr 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E3A70989-9128-884E-BA8D-5CB6540F7689}"/>
              </a:ext>
            </a:extLst>
          </p:cNvPr>
          <p:cNvCxnSpPr>
            <a:cxnSpLocks/>
          </p:cNvCxnSpPr>
          <p:nvPr/>
        </p:nvCxnSpPr>
        <p:spPr>
          <a:xfrm>
            <a:off x="5074431" y="1365777"/>
            <a:ext cx="0" cy="33728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65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06435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63150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0" name="Rectangle 8"/>
          <p:cNvSpPr txBox="1"/>
          <p:nvPr/>
        </p:nvSpPr>
        <p:spPr>
          <a:xfrm>
            <a:off x="2543513" y="4314921"/>
            <a:ext cx="1159235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TRUST</a:t>
            </a:r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28806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0" name="Rectangle 8"/>
          <p:cNvSpPr txBox="1"/>
          <p:nvPr/>
        </p:nvSpPr>
        <p:spPr>
          <a:xfrm>
            <a:off x="2543513" y="4314921"/>
            <a:ext cx="1159235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TRUST</a:t>
            </a:r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879671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200" dirty="0">
                <a:solidFill>
                  <a:schemeClr val="bg1">
                    <a:lumMod val="65000"/>
                  </a:schemeClr>
                </a:solidFill>
              </a:rPr>
              <a:t>EXPERT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53272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0" name="Rectangle 8"/>
          <p:cNvSpPr txBox="1"/>
          <p:nvPr/>
        </p:nvSpPr>
        <p:spPr>
          <a:xfrm>
            <a:off x="2543513" y="4314921"/>
            <a:ext cx="1159235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TRUST</a:t>
            </a:r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879671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200" dirty="0">
                <a:solidFill>
                  <a:schemeClr val="bg1">
                    <a:lumMod val="65000"/>
                  </a:schemeClr>
                </a:solidFill>
              </a:rPr>
              <a:t>EXPERT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sp>
        <p:nvSpPr>
          <p:cNvPr id="824" name="Straight Connector 3"/>
          <p:cNvSpPr/>
          <p:nvPr/>
        </p:nvSpPr>
        <p:spPr>
          <a:xfrm flipH="1">
            <a:off x="4017428" y="2339906"/>
            <a:ext cx="607987" cy="454730"/>
          </a:xfrm>
          <a:prstGeom prst="line">
            <a:avLst/>
          </a:prstGeom>
          <a:ln w="1016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825" name="Rectangle 8"/>
          <p:cNvSpPr txBox="1"/>
          <p:nvPr/>
        </p:nvSpPr>
        <p:spPr>
          <a:xfrm>
            <a:off x="2765058" y="1745734"/>
            <a:ext cx="1367626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EDIFIED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302832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 dirty="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0" name="Rectangle 8"/>
          <p:cNvSpPr txBox="1"/>
          <p:nvPr/>
        </p:nvSpPr>
        <p:spPr>
          <a:xfrm>
            <a:off x="2543513" y="4314921"/>
            <a:ext cx="1159235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TRUST</a:t>
            </a:r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879671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200" dirty="0">
                <a:solidFill>
                  <a:schemeClr val="bg1">
                    <a:lumMod val="65000"/>
                  </a:schemeClr>
                </a:solidFill>
              </a:rPr>
              <a:t>EXPERT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sp>
        <p:nvSpPr>
          <p:cNvPr id="824" name="Straight Connector 3"/>
          <p:cNvSpPr/>
          <p:nvPr/>
        </p:nvSpPr>
        <p:spPr>
          <a:xfrm flipH="1">
            <a:off x="4017428" y="2339906"/>
            <a:ext cx="607987" cy="454730"/>
          </a:xfrm>
          <a:prstGeom prst="line">
            <a:avLst/>
          </a:prstGeom>
          <a:ln w="1016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825" name="Rectangle 8"/>
          <p:cNvSpPr txBox="1"/>
          <p:nvPr/>
        </p:nvSpPr>
        <p:spPr>
          <a:xfrm>
            <a:off x="2765058" y="1745734"/>
            <a:ext cx="1367626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EDIFIED</a:t>
            </a:r>
          </a:p>
        </p:txBody>
      </p:sp>
      <p:sp>
        <p:nvSpPr>
          <p:cNvPr id="826" name="Rectangle 8"/>
          <p:cNvSpPr txBox="1"/>
          <p:nvPr/>
        </p:nvSpPr>
        <p:spPr>
          <a:xfrm>
            <a:off x="5976502" y="2920077"/>
            <a:ext cx="1572603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defTabSz="2177095">
              <a:defRPr sz="7200" b="1" i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RESPECT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352180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0" name="Rectangle 8"/>
          <p:cNvSpPr txBox="1"/>
          <p:nvPr/>
        </p:nvSpPr>
        <p:spPr>
          <a:xfrm>
            <a:off x="2543513" y="4314921"/>
            <a:ext cx="1159235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TRUST</a:t>
            </a:r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879671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200" dirty="0">
                <a:solidFill>
                  <a:schemeClr val="bg1">
                    <a:lumMod val="65000"/>
                  </a:schemeClr>
                </a:solidFill>
              </a:rPr>
              <a:t>EXPERT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15037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(your warm market)</a:t>
            </a:r>
          </a:p>
        </p:txBody>
      </p:sp>
      <p:sp>
        <p:nvSpPr>
          <p:cNvPr id="824" name="Straight Connector 3"/>
          <p:cNvSpPr/>
          <p:nvPr/>
        </p:nvSpPr>
        <p:spPr>
          <a:xfrm flipH="1">
            <a:off x="4017428" y="2339906"/>
            <a:ext cx="607987" cy="454730"/>
          </a:xfrm>
          <a:prstGeom prst="line">
            <a:avLst/>
          </a:prstGeom>
          <a:ln w="1016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825" name="Rectangle 8"/>
          <p:cNvSpPr txBox="1"/>
          <p:nvPr/>
        </p:nvSpPr>
        <p:spPr>
          <a:xfrm>
            <a:off x="2765058" y="1745734"/>
            <a:ext cx="1367626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defTabSz="2177095">
              <a:defRPr sz="7200" b="1" i="1" spc="-215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EDIFIED</a:t>
            </a:r>
          </a:p>
        </p:txBody>
      </p:sp>
      <p:sp>
        <p:nvSpPr>
          <p:cNvPr id="826" name="Rectangle 8"/>
          <p:cNvSpPr txBox="1"/>
          <p:nvPr/>
        </p:nvSpPr>
        <p:spPr>
          <a:xfrm>
            <a:off x="5976502" y="2920077"/>
            <a:ext cx="1572603" cy="6639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defTabSz="2177095">
              <a:defRPr sz="7200" b="1" i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3600" dirty="0">
                <a:solidFill>
                  <a:schemeClr val="bg1">
                    <a:lumMod val="65000"/>
                  </a:schemeClr>
                </a:solidFill>
              </a:rPr>
              <a:t>RESPECT</a:t>
            </a:r>
          </a:p>
        </p:txBody>
      </p:sp>
      <p:sp>
        <p:nvSpPr>
          <p:cNvPr id="827" name="Rectangle 15"/>
          <p:cNvSpPr txBox="1"/>
          <p:nvPr/>
        </p:nvSpPr>
        <p:spPr>
          <a:xfrm>
            <a:off x="8964555" y="2285530"/>
            <a:ext cx="2767970" cy="195656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/>
          <a:p>
            <a:pPr algn="ctr" defTabSz="1088468">
              <a:defRPr sz="6000" b="1" spc="-180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3000" dirty="0">
                <a:solidFill>
                  <a:schemeClr val="bg1">
                    <a:lumMod val="65000"/>
                  </a:schemeClr>
                </a:solidFill>
              </a:rPr>
              <a:t>Presentations</a:t>
            </a:r>
            <a:r>
              <a:rPr sz="3000" dirty="0"/>
              <a:t> </a:t>
            </a:r>
            <a:r>
              <a:rPr sz="3000" dirty="0">
                <a:solidFill>
                  <a:schemeClr val="bg1">
                    <a:lumMod val="95000"/>
                  </a:schemeClr>
                </a:solidFill>
              </a:rPr>
              <a:t>are most effective </a:t>
            </a:r>
            <a:br>
              <a:rPr sz="3000" dirty="0">
                <a:solidFill>
                  <a:schemeClr val="bg1">
                    <a:lumMod val="95000"/>
                  </a:schemeClr>
                </a:solidFill>
              </a:rPr>
            </a:br>
            <a:r>
              <a:rPr sz="3000" dirty="0">
                <a:solidFill>
                  <a:schemeClr val="bg1">
                    <a:lumMod val="95000"/>
                  </a:schemeClr>
                </a:solidFill>
              </a:rPr>
              <a:t>when combining </a:t>
            </a:r>
            <a:r>
              <a:rPr sz="3000" dirty="0">
                <a:solidFill>
                  <a:schemeClr val="bg1">
                    <a:lumMod val="65000"/>
                  </a:schemeClr>
                </a:solidFill>
              </a:rPr>
              <a:t>Trust and Respect 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40F9D24C-52C1-BE42-9EED-E60B582F7297}"/>
              </a:ext>
            </a:extLst>
          </p:cNvPr>
          <p:cNvCxnSpPr>
            <a:cxnSpLocks/>
          </p:cNvCxnSpPr>
          <p:nvPr/>
        </p:nvCxnSpPr>
        <p:spPr>
          <a:xfrm>
            <a:off x="8639605" y="1639718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15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4481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 dirty="0"/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n-US" sz="2200" i="1" spc="-67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B215FEE-8568-014C-84EC-6A8D1D8B321A}"/>
              </a:ext>
            </a:extLst>
          </p:cNvPr>
          <p:cNvSpPr/>
          <p:nvPr/>
        </p:nvSpPr>
        <p:spPr>
          <a:xfrm>
            <a:off x="445346" y="3946284"/>
            <a:ext cx="25984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BECOME THE *EXPERT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5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 dirty="0"/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a new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IBO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n-US" sz="2200" i="1" spc="-67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B215FEE-8568-014C-84EC-6A8D1D8B321A}"/>
              </a:ext>
            </a:extLst>
          </p:cNvPr>
          <p:cNvSpPr/>
          <p:nvPr/>
        </p:nvSpPr>
        <p:spPr>
          <a:xfrm>
            <a:off x="445346" y="3946284"/>
            <a:ext cx="25984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BECOME THE *EXPERT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38BEC174-8F2C-FC44-8D8D-19338E396DD8}"/>
              </a:ext>
            </a:extLst>
          </p:cNvPr>
          <p:cNvCxnSpPr>
            <a:cxnSpLocks/>
          </p:cNvCxnSpPr>
          <p:nvPr/>
        </p:nvCxnSpPr>
        <p:spPr>
          <a:xfrm>
            <a:off x="8639605" y="1745734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5">
            <a:extLst>
              <a:ext uri="{FF2B5EF4-FFF2-40B4-BE49-F238E27FC236}">
                <a16:creationId xmlns="" xmlns:a16="http://schemas.microsoft.com/office/drawing/2014/main" id="{38803042-A251-7C4E-80C5-9C44B8A1904D}"/>
              </a:ext>
            </a:extLst>
          </p:cNvPr>
          <p:cNvSpPr txBox="1"/>
          <p:nvPr/>
        </p:nvSpPr>
        <p:spPr>
          <a:xfrm>
            <a:off x="8964550" y="1777036"/>
            <a:ext cx="2767970" cy="195656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/>
          <a:p>
            <a:pPr algn="ctr" defTabSz="1088468">
              <a:defRPr sz="6000" b="1" spc="-180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000" dirty="0">
                <a:solidFill>
                  <a:schemeClr val="bg1">
                    <a:lumMod val="95000"/>
                  </a:schemeClr>
                </a:solidFill>
              </a:rPr>
              <a:t>*Experts are willing to do presentations for both warm &amp; cold market people</a:t>
            </a:r>
            <a:endParaRPr sz="3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5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1331496" y="78339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Must learn how to present the ACN Opportunity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5469327" y="78339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 key is to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Explain it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Don’t Sell it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F1CF866-72A3-1A4C-A7A8-5865A482ECEE}"/>
              </a:ext>
            </a:extLst>
          </p:cNvPr>
          <p:cNvCxnSpPr>
            <a:cxnSpLocks/>
          </p:cNvCxnSpPr>
          <p:nvPr/>
        </p:nvCxnSpPr>
        <p:spPr>
          <a:xfrm>
            <a:off x="5303023" y="175078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D23F68A-96EB-D842-BE90-5ABD8467EB1A}"/>
              </a:ext>
            </a:extLst>
          </p:cNvPr>
          <p:cNvSpPr/>
          <p:nvPr/>
        </p:nvSpPr>
        <p:spPr>
          <a:xfrm>
            <a:off x="2126297" y="5937899"/>
            <a:ext cx="70274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prstClr val="white">
                    <a:lumMod val="95000"/>
                  </a:prstClr>
                </a:solidFill>
                <a:latin typeface="Calibri Light" panose="020F0302020204030204"/>
              </a:rPr>
              <a:t>Number one fear of new IBOs is presenting</a:t>
            </a:r>
          </a:p>
          <a:p>
            <a:pPr algn="ctr"/>
            <a:r>
              <a:rPr lang="en-US" sz="2400" b="1" dirty="0">
                <a:solidFill>
                  <a:prstClr val="white">
                    <a:lumMod val="95000"/>
                  </a:prstClr>
                </a:solidFill>
                <a:latin typeface="Calibri Light" panose="020F0302020204030204"/>
              </a:rPr>
              <a:t>New IBOs should only invite</a:t>
            </a:r>
            <a:endParaRPr lang="en-US" sz="2400" dirty="0"/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C8D1DCE9-C6AD-3748-84EA-BDF634DDB1DB}"/>
              </a:ext>
            </a:extLst>
          </p:cNvPr>
          <p:cNvSpPr/>
          <p:nvPr/>
        </p:nvSpPr>
        <p:spPr>
          <a:xfrm>
            <a:off x="624477" y="559141"/>
            <a:ext cx="1414038" cy="1414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algn="ctr" defTabSz="1219018"/>
            <a:r>
              <a:rPr lang="en-US" sz="8800" dirty="0">
                <a:solidFill>
                  <a:srgbClr val="FFFFFF"/>
                </a:solidFill>
                <a:latin typeface="Arial Narrow"/>
              </a:rPr>
              <a:t>1</a:t>
            </a:r>
            <a:endParaRPr lang="en-US" sz="8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When presenting to cold market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51505D5-C6A3-AA4D-A834-739ACCCE4667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21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When presenting to cold market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i="1" spc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People won’t Trust you!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51505D5-C6A3-AA4D-A834-739ACCCE4667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0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When presenting to cold market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Ask yourself…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4000" b="1" i="1" spc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What is the most valuable thing a “cold market” person could offer you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51505D5-C6A3-AA4D-A834-739ACCCE4667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0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Their WARM 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MARKET </a:t>
            </a:r>
            <a:r>
              <a:rPr lang="en-US" sz="3300" i="1" dirty="0">
                <a:solidFill>
                  <a:schemeClr val="bg1">
                    <a:lumMod val="65000"/>
                  </a:schemeClr>
                </a:solidFill>
              </a:rPr>
              <a:t>CONTACTS</a:t>
            </a:r>
          </a:p>
        </p:txBody>
      </p:sp>
      <p:pic>
        <p:nvPicPr>
          <p:cNvPr id="18" name="network.png" descr="network.png">
            <a:extLst>
              <a:ext uri="{FF2B5EF4-FFF2-40B4-BE49-F238E27FC236}">
                <a16:creationId xmlns="" xmlns:a16="http://schemas.microsoft.com/office/drawing/2014/main" id="{F9C67FD2-4319-924A-BCCE-DC8B4CB2E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030" y="990434"/>
            <a:ext cx="6639701" cy="4549754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184E22C6-DAF7-B247-90CD-D5E7C70F12AA}"/>
              </a:ext>
            </a:extLst>
          </p:cNvPr>
          <p:cNvCxnSpPr>
            <a:cxnSpLocks/>
          </p:cNvCxnSpPr>
          <p:nvPr/>
        </p:nvCxnSpPr>
        <p:spPr>
          <a:xfrm>
            <a:off x="4478423" y="1990899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16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as 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03224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as 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27754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as 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8C093EB-0A83-E84B-BE97-0821EF6AD636}"/>
              </a:ext>
            </a:extLst>
          </p:cNvPr>
          <p:cNvSpPr/>
          <p:nvPr/>
        </p:nvSpPr>
        <p:spPr>
          <a:xfrm>
            <a:off x="2802635" y="4561070"/>
            <a:ext cx="1441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No TRUST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Sorting is the Key!">
            <a:extLst>
              <a:ext uri="{FF2B5EF4-FFF2-40B4-BE49-F238E27FC236}">
                <a16:creationId xmlns="" xmlns:a16="http://schemas.microsoft.com/office/drawing/2014/main" id="{4E63C4B0-E303-8741-B37D-A750FE98F2DD}"/>
              </a:ext>
            </a:extLst>
          </p:cNvPr>
          <p:cNvSpPr txBox="1"/>
          <p:nvPr/>
        </p:nvSpPr>
        <p:spPr>
          <a:xfrm>
            <a:off x="8512182" y="209994"/>
            <a:ext cx="3494362" cy="268726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i="1" dirty="0">
                <a:solidFill>
                  <a:schemeClr val="bg1">
                    <a:lumMod val="95000"/>
                  </a:schemeClr>
                </a:solidFill>
              </a:rPr>
              <a:t>Knowing there is </a:t>
            </a:r>
            <a:r>
              <a:rPr lang="en-US" sz="3300" i="1" dirty="0">
                <a:solidFill>
                  <a:srgbClr val="FF0000"/>
                </a:solidFill>
              </a:rPr>
              <a:t>NO Trust </a:t>
            </a:r>
            <a:r>
              <a:rPr lang="en-US" sz="3300" i="1" dirty="0">
                <a:solidFill>
                  <a:schemeClr val="bg1">
                    <a:lumMod val="95000"/>
                  </a:schemeClr>
                </a:solidFill>
              </a:rPr>
              <a:t>with cold market…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01F9173-F95D-614A-95B9-6EA83EE55714}"/>
              </a:ext>
            </a:extLst>
          </p:cNvPr>
          <p:cNvSpPr/>
          <p:nvPr/>
        </p:nvSpPr>
        <p:spPr>
          <a:xfrm>
            <a:off x="8388626" y="2290524"/>
            <a:ext cx="380337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dirty="0">
                <a:solidFill>
                  <a:schemeClr val="bg1">
                    <a:lumMod val="65000"/>
                  </a:schemeClr>
                </a:solidFill>
              </a:rPr>
              <a:t>Tap into their warm market as soon as possible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0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as 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FCC5D1E-6F39-3243-929F-502534957FF4}"/>
              </a:ext>
            </a:extLst>
          </p:cNvPr>
          <p:cNvSpPr/>
          <p:nvPr/>
        </p:nvSpPr>
        <p:spPr>
          <a:xfrm>
            <a:off x="2700614" y="4535607"/>
            <a:ext cx="21097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spc="-67" dirty="0">
                <a:solidFill>
                  <a:srgbClr val="24315D"/>
                </a:solidFill>
              </a:rPr>
              <a:t>No Trust!</a:t>
            </a:r>
            <a:endParaRPr lang="en-US" sz="2800" dirty="0"/>
          </a:p>
        </p:txBody>
      </p:sp>
      <p:sp>
        <p:nvSpPr>
          <p:cNvPr id="13" name="Sorting is the Key!">
            <a:extLst>
              <a:ext uri="{FF2B5EF4-FFF2-40B4-BE49-F238E27FC236}">
                <a16:creationId xmlns="" xmlns:a16="http://schemas.microsoft.com/office/drawing/2014/main" id="{C734696D-1C2E-9E4B-9DAB-9A20EF2C429C}"/>
              </a:ext>
            </a:extLst>
          </p:cNvPr>
          <p:cNvSpPr txBox="1"/>
          <p:nvPr/>
        </p:nvSpPr>
        <p:spPr>
          <a:xfrm>
            <a:off x="8453108" y="-306842"/>
            <a:ext cx="3494362" cy="268726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i="1" dirty="0">
                <a:solidFill>
                  <a:schemeClr val="bg1">
                    <a:lumMod val="95000"/>
                  </a:schemeClr>
                </a:solidFill>
              </a:rPr>
              <a:t>Always ask…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C1FE8B6-5935-6F4D-8F7A-14CFEAFBBE6E}"/>
              </a:ext>
            </a:extLst>
          </p:cNvPr>
          <p:cNvSpPr/>
          <p:nvPr/>
        </p:nvSpPr>
        <p:spPr>
          <a:xfrm>
            <a:off x="8298602" y="1305342"/>
            <a:ext cx="380337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dirty="0">
                <a:solidFill>
                  <a:schemeClr val="bg1">
                    <a:lumMod val="65000"/>
                  </a:schemeClr>
                </a:solidFill>
              </a:rPr>
              <a:t>Who they know?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18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2438367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Warm market contacts</a:t>
            </a:r>
            <a:endParaRPr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46390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2438367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Warm market contacts</a:t>
            </a:r>
            <a:endParaRPr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3749FE1-BCCE-3C4A-893C-EC82428BBA30}"/>
              </a:ext>
            </a:extLst>
          </p:cNvPr>
          <p:cNvSpPr/>
          <p:nvPr/>
        </p:nvSpPr>
        <p:spPr>
          <a:xfrm>
            <a:off x="6096000" y="3067667"/>
            <a:ext cx="862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Trust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2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288764" y="879651"/>
            <a:ext cx="4693510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Must </a:t>
            </a:r>
            <a:r>
              <a:rPr lang="en-US" sz="4400" b="1" spc="0" dirty="0">
                <a:solidFill>
                  <a:schemeClr val="bg1">
                    <a:lumMod val="95000"/>
                  </a:schemeClr>
                </a:solidFill>
              </a:rPr>
              <a:t>know</a:t>
            </a: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how to </a:t>
            </a:r>
            <a:r>
              <a:rPr lang="en-US" sz="4400" b="1" spc="0" dirty="0">
                <a:solidFill>
                  <a:schemeClr val="bg1">
                    <a:lumMod val="95000"/>
                  </a:schemeClr>
                </a:solidFill>
              </a:rPr>
              <a:t>t</a:t>
            </a: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rain new people on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spc="0" dirty="0">
                <a:solidFill>
                  <a:schemeClr val="bg1">
                    <a:lumMod val="95000"/>
                  </a:schemeClr>
                </a:solidFill>
              </a:rPr>
              <a:t>“getting </a:t>
            </a: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starting”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&amp;</a:t>
            </a:r>
            <a:r>
              <a:rPr lang="en-US" sz="4400" b="1" spc="0" dirty="0">
                <a:solidFill>
                  <a:schemeClr val="bg1">
                    <a:lumMod val="95000"/>
                  </a:schemeClr>
                </a:solidFill>
              </a:rPr>
              <a:t> “</a:t>
            </a: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achieving ETL”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5529485" y="771366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The key is to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Explain it &amp;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Keep it Simple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F1CF866-72A3-1A4C-A7A8-5865A482ECEE}"/>
              </a:ext>
            </a:extLst>
          </p:cNvPr>
          <p:cNvCxnSpPr>
            <a:cxnSpLocks/>
          </p:cNvCxnSpPr>
          <p:nvPr/>
        </p:nvCxnSpPr>
        <p:spPr>
          <a:xfrm>
            <a:off x="5363181" y="1738754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="" xmlns:a16="http://schemas.microsoft.com/office/drawing/2014/main" id="{B6C5580B-96FA-B447-86D2-85F5335CF31A}"/>
              </a:ext>
            </a:extLst>
          </p:cNvPr>
          <p:cNvSpPr/>
          <p:nvPr/>
        </p:nvSpPr>
        <p:spPr>
          <a:xfrm>
            <a:off x="624477" y="559141"/>
            <a:ext cx="1414038" cy="1414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algn="ctr" defTabSz="1219018"/>
            <a:r>
              <a:rPr lang="en-US" sz="8800" dirty="0">
                <a:solidFill>
                  <a:srgbClr val="FFFFFF"/>
                </a:solidFill>
                <a:latin typeface="Arial Narrow"/>
              </a:rPr>
              <a:t>2</a:t>
            </a:r>
            <a:endParaRPr lang="en-US" sz="8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0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2438367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Warm market contacts</a:t>
            </a:r>
            <a:endParaRPr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3749FE1-BCCE-3C4A-893C-EC82428BBA30}"/>
              </a:ext>
            </a:extLst>
          </p:cNvPr>
          <p:cNvSpPr/>
          <p:nvPr/>
        </p:nvSpPr>
        <p:spPr>
          <a:xfrm>
            <a:off x="6096000" y="3067667"/>
            <a:ext cx="862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Trust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Straight Connector 3">
            <a:extLst>
              <a:ext uri="{FF2B5EF4-FFF2-40B4-BE49-F238E27FC236}">
                <a16:creationId xmlns="" xmlns:a16="http://schemas.microsoft.com/office/drawing/2014/main" id="{6188525F-9005-C444-8177-443CC66FB259}"/>
              </a:ext>
            </a:extLst>
          </p:cNvPr>
          <p:cNvSpPr/>
          <p:nvPr/>
        </p:nvSpPr>
        <p:spPr>
          <a:xfrm flipV="1">
            <a:off x="4047264" y="2467355"/>
            <a:ext cx="544976" cy="353607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61508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2438367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Warm market contacts</a:t>
            </a:r>
            <a:endParaRPr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3749FE1-BCCE-3C4A-893C-EC82428BBA30}"/>
              </a:ext>
            </a:extLst>
          </p:cNvPr>
          <p:cNvSpPr/>
          <p:nvPr/>
        </p:nvSpPr>
        <p:spPr>
          <a:xfrm>
            <a:off x="6096000" y="3067667"/>
            <a:ext cx="862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Trust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Straight Connector 3">
            <a:extLst>
              <a:ext uri="{FF2B5EF4-FFF2-40B4-BE49-F238E27FC236}">
                <a16:creationId xmlns="" xmlns:a16="http://schemas.microsoft.com/office/drawing/2014/main" id="{6188525F-9005-C444-8177-443CC66FB259}"/>
              </a:ext>
            </a:extLst>
          </p:cNvPr>
          <p:cNvSpPr/>
          <p:nvPr/>
        </p:nvSpPr>
        <p:spPr>
          <a:xfrm flipV="1">
            <a:off x="4047264" y="2467355"/>
            <a:ext cx="544976" cy="353607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20F730C-E66B-1644-9D87-EEA3CE02186B}"/>
              </a:ext>
            </a:extLst>
          </p:cNvPr>
          <p:cNvSpPr/>
          <p:nvPr/>
        </p:nvSpPr>
        <p:spPr>
          <a:xfrm>
            <a:off x="2772752" y="1806130"/>
            <a:ext cx="1249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Respect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5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Circle"/>
          <p:cNvSpPr/>
          <p:nvPr/>
        </p:nvSpPr>
        <p:spPr>
          <a:xfrm>
            <a:off x="1306073" y="0"/>
            <a:ext cx="7008588" cy="6783584"/>
          </a:xfrm>
          <a:prstGeom prst="ellipse">
            <a:avLst/>
          </a:prstGeom>
          <a:solidFill>
            <a:srgbClr val="FFFFFF">
              <a:alpha val="10304"/>
            </a:srgbClr>
          </a:solidFill>
          <a:ln w="12700">
            <a:solidFill>
              <a:schemeClr val="bg1"/>
            </a:solidFill>
            <a:miter lim="400000"/>
          </a:ln>
        </p:spPr>
        <p:txBody>
          <a:bodyPr lIns="60956" tIns="60956" rIns="60956" bIns="60956" anchor="ctr"/>
          <a:lstStyle/>
          <a:p>
            <a:endParaRPr sz="900"/>
          </a:p>
        </p:txBody>
      </p:sp>
      <p:grpSp>
        <p:nvGrpSpPr>
          <p:cNvPr id="816" name="Group"/>
          <p:cNvGrpSpPr/>
          <p:nvPr/>
        </p:nvGrpSpPr>
        <p:grpSpPr>
          <a:xfrm>
            <a:off x="4723937" y="1153017"/>
            <a:ext cx="1440796" cy="1440796"/>
            <a:chOff x="0" y="0"/>
            <a:chExt cx="2881592" cy="2881592"/>
          </a:xfrm>
        </p:grpSpPr>
        <p:sp>
          <p:nvSpPr>
            <p:cNvPr id="814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5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19" name="Group"/>
          <p:cNvGrpSpPr/>
          <p:nvPr/>
        </p:nvGrpSpPr>
        <p:grpSpPr>
          <a:xfrm>
            <a:off x="4723937" y="3916677"/>
            <a:ext cx="1440796" cy="1440796"/>
            <a:chOff x="0" y="0"/>
            <a:chExt cx="2881592" cy="2881592"/>
          </a:xfrm>
        </p:grpSpPr>
        <p:sp>
          <p:nvSpPr>
            <p:cNvPr id="817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18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21" name="Rectangle 12"/>
          <p:cNvSpPr txBox="1"/>
          <p:nvPr/>
        </p:nvSpPr>
        <p:spPr>
          <a:xfrm>
            <a:off x="16184" y="3067667"/>
            <a:ext cx="2438400" cy="6953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/>
          <a:p>
            <a:pPr algn="r"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500" dirty="0">
                <a:solidFill>
                  <a:schemeClr val="bg1">
                    <a:lumMod val="65000"/>
                  </a:schemeClr>
                </a:solidFill>
              </a:rPr>
              <a:t>YOU</a:t>
            </a:r>
            <a:r>
              <a:rPr sz="2500" dirty="0"/>
              <a:t/>
            </a:r>
            <a:br>
              <a:rPr sz="2500" dirty="0"/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(as 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the Expert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2" name="Rectangle 7"/>
          <p:cNvSpPr txBox="1"/>
          <p:nvPr/>
        </p:nvSpPr>
        <p:spPr>
          <a:xfrm>
            <a:off x="6255468" y="1642148"/>
            <a:ext cx="2438367" cy="4484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>
            <a:lvl1pPr defTabSz="2177095">
              <a:defRPr b="1" spc="-96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Warm market contacts</a:t>
            </a:r>
            <a:endParaRPr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23" name="Rectangle 7"/>
          <p:cNvSpPr txBox="1"/>
          <p:nvPr/>
        </p:nvSpPr>
        <p:spPr>
          <a:xfrm>
            <a:off x="6255467" y="4375812"/>
            <a:ext cx="2256715" cy="6830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4423" tIns="54423" rIns="54423" bIns="54423">
            <a:spAutoFit/>
          </a:bodyPr>
          <a:lstStyle/>
          <a:p>
            <a:pPr defTabSz="1088468">
              <a:lnSpc>
                <a:spcPct val="80000"/>
              </a:lnSpc>
              <a:defRPr b="1" spc="-1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400" dirty="0">
                <a:solidFill>
                  <a:schemeClr val="bg1">
                    <a:lumMod val="65000"/>
                  </a:schemeClr>
                </a:solidFill>
              </a:rPr>
              <a:t>PROSPECT</a:t>
            </a:r>
            <a:r>
              <a:rPr sz="2400" dirty="0">
                <a:solidFill>
                  <a:srgbClr val="FFFF00"/>
                </a:solidFill>
              </a:rPr>
              <a:t> </a:t>
            </a:r>
            <a:r>
              <a:rPr sz="2400" dirty="0">
                <a:solidFill>
                  <a:srgbClr val="24315D"/>
                </a:solidFill>
              </a:rPr>
              <a:t/>
            </a:r>
            <a:br>
              <a:rPr sz="2400" dirty="0">
                <a:solidFill>
                  <a:srgbClr val="24315D"/>
                </a:solidFill>
              </a:rPr>
            </a:b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2200" i="1" spc="-67" dirty="0">
                <a:solidFill>
                  <a:schemeClr val="bg1">
                    <a:lumMod val="95000"/>
                  </a:schemeClr>
                </a:solidFill>
              </a:rPr>
              <a:t>cold market people</a:t>
            </a:r>
            <a:r>
              <a:rPr sz="2200" i="1" spc="-67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828" name="Straight Connector 20"/>
          <p:cNvSpPr/>
          <p:nvPr/>
        </p:nvSpPr>
        <p:spPr>
          <a:xfrm>
            <a:off x="5444334" y="2777504"/>
            <a:ext cx="0" cy="940099"/>
          </a:xfrm>
          <a:prstGeom prst="line">
            <a:avLst/>
          </a:prstGeom>
          <a:ln w="1270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grpSp>
        <p:nvGrpSpPr>
          <p:cNvPr id="831" name="Group"/>
          <p:cNvGrpSpPr/>
          <p:nvPr/>
        </p:nvGrpSpPr>
        <p:grpSpPr>
          <a:xfrm>
            <a:off x="2581913" y="2687620"/>
            <a:ext cx="1440796" cy="1440798"/>
            <a:chOff x="0" y="0"/>
            <a:chExt cx="2881592" cy="2881592"/>
          </a:xfrm>
        </p:grpSpPr>
        <p:sp>
          <p:nvSpPr>
            <p:cNvPr id="829" name="Circle"/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30" name="GettyImages-619644272.jpg" descr="GettyImages-619644272.jpg"/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832" name="Straight Connector 3"/>
          <p:cNvSpPr/>
          <p:nvPr/>
        </p:nvSpPr>
        <p:spPr>
          <a:xfrm flipH="1" flipV="1">
            <a:off x="4089494" y="3915063"/>
            <a:ext cx="544978" cy="353606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3749FE1-BCCE-3C4A-893C-EC82428BBA30}"/>
              </a:ext>
            </a:extLst>
          </p:cNvPr>
          <p:cNvSpPr/>
          <p:nvPr/>
        </p:nvSpPr>
        <p:spPr>
          <a:xfrm>
            <a:off x="6096000" y="3067667"/>
            <a:ext cx="862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Trust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Straight Connector 3">
            <a:extLst>
              <a:ext uri="{FF2B5EF4-FFF2-40B4-BE49-F238E27FC236}">
                <a16:creationId xmlns="" xmlns:a16="http://schemas.microsoft.com/office/drawing/2014/main" id="{6188525F-9005-C444-8177-443CC66FB259}"/>
              </a:ext>
            </a:extLst>
          </p:cNvPr>
          <p:cNvSpPr/>
          <p:nvPr/>
        </p:nvSpPr>
        <p:spPr>
          <a:xfrm flipV="1">
            <a:off x="4047264" y="2467355"/>
            <a:ext cx="544976" cy="353607"/>
          </a:xfrm>
          <a:prstGeom prst="line">
            <a:avLst/>
          </a:prstGeom>
          <a:ln w="190500">
            <a:solidFill>
              <a:srgbClr val="7D878D"/>
            </a:solidFill>
            <a:miter lim="400000"/>
            <a:head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20F730C-E66B-1644-9D87-EEA3CE02186B}"/>
              </a:ext>
            </a:extLst>
          </p:cNvPr>
          <p:cNvSpPr/>
          <p:nvPr/>
        </p:nvSpPr>
        <p:spPr>
          <a:xfrm>
            <a:off x="2772752" y="1806130"/>
            <a:ext cx="1249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i="1" spc="-67" dirty="0">
                <a:solidFill>
                  <a:schemeClr val="bg1">
                    <a:lumMod val="95000"/>
                  </a:schemeClr>
                </a:solidFill>
              </a:rPr>
              <a:t>Respect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="" xmlns:a16="http://schemas.microsoft.com/office/drawing/2014/main" id="{6314609C-AC33-7D4D-9E53-CF665796AD01}"/>
              </a:ext>
            </a:extLst>
          </p:cNvPr>
          <p:cNvSpPr txBox="1"/>
          <p:nvPr/>
        </p:nvSpPr>
        <p:spPr>
          <a:xfrm>
            <a:off x="8964555" y="2285530"/>
            <a:ext cx="2767970" cy="24182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/>
          <a:p>
            <a:pPr algn="ctr" defTabSz="1088468">
              <a:defRPr sz="6000" b="1" spc="-180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000" dirty="0">
                <a:solidFill>
                  <a:schemeClr val="bg1">
                    <a:lumMod val="95000"/>
                  </a:schemeClr>
                </a:solidFill>
              </a:rPr>
              <a:t>Again…</a:t>
            </a:r>
          </a:p>
          <a:p>
            <a:pPr algn="ctr" defTabSz="1088468">
              <a:defRPr sz="6000" b="1" spc="-180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3000" dirty="0">
                <a:solidFill>
                  <a:schemeClr val="bg1">
                    <a:lumMod val="65000"/>
                  </a:schemeClr>
                </a:solidFill>
              </a:rPr>
              <a:t>Presentations</a:t>
            </a:r>
            <a:r>
              <a:rPr sz="3000" dirty="0"/>
              <a:t> </a:t>
            </a:r>
            <a:r>
              <a:rPr sz="3000" dirty="0">
                <a:solidFill>
                  <a:schemeClr val="bg1">
                    <a:lumMod val="95000"/>
                  </a:schemeClr>
                </a:solidFill>
              </a:rPr>
              <a:t>are most effective </a:t>
            </a:r>
            <a:br>
              <a:rPr sz="3000" dirty="0">
                <a:solidFill>
                  <a:schemeClr val="bg1">
                    <a:lumMod val="95000"/>
                  </a:schemeClr>
                </a:solidFill>
              </a:rPr>
            </a:br>
            <a:r>
              <a:rPr sz="3000" dirty="0">
                <a:solidFill>
                  <a:schemeClr val="bg1">
                    <a:lumMod val="95000"/>
                  </a:schemeClr>
                </a:solidFill>
              </a:rPr>
              <a:t>when combining </a:t>
            </a:r>
            <a:r>
              <a:rPr sz="3000" dirty="0">
                <a:solidFill>
                  <a:schemeClr val="bg1">
                    <a:lumMod val="65000"/>
                  </a:schemeClr>
                </a:solidFill>
              </a:rPr>
              <a:t>Trust and Respect </a:t>
            </a:r>
          </a:p>
        </p:txBody>
      </p:sp>
    </p:spTree>
    <p:extLst>
      <p:ext uri="{BB962C8B-B14F-4D97-AF65-F5344CB8AC3E}">
        <p14:creationId xmlns:p14="http://schemas.microsoft.com/office/powerpoint/2010/main" val="210053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831525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Key job of any </a:t>
            </a:r>
            <a:r>
              <a:rPr lang="en-US" sz="4400" b="1" kern="1200" spc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rPr>
              <a:t>Presenter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5409169" y="1096229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Is to get as many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people as possible…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en-US" sz="3600" b="1" spc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Just to look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at the opportunity!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en-US" sz="3600" b="1" spc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51505D5-C6A3-AA4D-A834-739ACCCE4667}"/>
              </a:ext>
            </a:extLst>
          </p:cNvPr>
          <p:cNvCxnSpPr>
            <a:cxnSpLocks/>
          </p:cNvCxnSpPr>
          <p:nvPr/>
        </p:nvCxnSpPr>
        <p:spPr>
          <a:xfrm>
            <a:off x="4772237" y="1609199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ettyImages-522323150.jpg" descr="GettyImages-522323150.jpg">
            <a:extLst>
              <a:ext uri="{FF2B5EF4-FFF2-40B4-BE49-F238E27FC236}">
                <a16:creationId xmlns="" xmlns:a16="http://schemas.microsoft.com/office/drawing/2014/main" id="{FAE1E422-9671-D14A-A56B-3D3BA3C24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436" y="3598946"/>
            <a:ext cx="1131482" cy="38031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3668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404691" y="1013444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When Creating MOMENTUM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400" b="1" kern="1200" spc="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">
            <a:extLst>
              <a:ext uri="{FF2B5EF4-FFF2-40B4-BE49-F238E27FC236}">
                <a16:creationId xmlns="" xmlns:a16="http://schemas.microsoft.com/office/drawing/2014/main" id="{F55DEB8D-8332-B841-8C40-518D11ED9887}"/>
              </a:ext>
            </a:extLst>
          </p:cNvPr>
          <p:cNvGrpSpPr/>
          <p:nvPr/>
        </p:nvGrpSpPr>
        <p:grpSpPr>
          <a:xfrm>
            <a:off x="9255468" y="1013444"/>
            <a:ext cx="1442379" cy="1472634"/>
            <a:chOff x="0" y="2"/>
            <a:chExt cx="2881592" cy="2511842"/>
          </a:xfrm>
        </p:grpSpPr>
        <p:sp>
          <p:nvSpPr>
            <p:cNvPr id="7" name="Circle">
              <a:extLst>
                <a:ext uri="{FF2B5EF4-FFF2-40B4-BE49-F238E27FC236}">
                  <a16:creationId xmlns="" xmlns:a16="http://schemas.microsoft.com/office/drawing/2014/main" id="{A4EBE175-589C-A448-8931-8D489E4DDC2E}"/>
                </a:ext>
              </a:extLst>
            </p:cNvPr>
            <p:cNvSpPr/>
            <p:nvPr/>
          </p:nvSpPr>
          <p:spPr>
            <a:xfrm>
              <a:off x="0" y="2"/>
              <a:ext cx="2881592" cy="251184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8" name="GettyImages-619644272.jpg" descr="GettyImages-619644272.jpg">
              <a:extLst>
                <a:ext uri="{FF2B5EF4-FFF2-40B4-BE49-F238E27FC236}">
                  <a16:creationId xmlns="" xmlns:a16="http://schemas.microsoft.com/office/drawing/2014/main" id="{B6167F35-45EB-984D-B0AF-55280E7C6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7533" t="6130" r="38745" b="83115"/>
            <a:stretch>
              <a:fillRect/>
            </a:stretch>
          </p:blipFill>
          <p:spPr>
            <a:xfrm>
              <a:off x="268518" y="650841"/>
              <a:ext cx="2236611" cy="175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514" extrusionOk="0">
                  <a:moveTo>
                    <a:pt x="5474" y="0"/>
                  </a:moveTo>
                  <a:cubicBezTo>
                    <a:pt x="4676" y="9"/>
                    <a:pt x="3746" y="646"/>
                    <a:pt x="3412" y="1471"/>
                  </a:cubicBezTo>
                  <a:cubicBezTo>
                    <a:pt x="3026" y="2428"/>
                    <a:pt x="3055" y="3947"/>
                    <a:pt x="3470" y="4671"/>
                  </a:cubicBezTo>
                  <a:cubicBezTo>
                    <a:pt x="3648" y="4983"/>
                    <a:pt x="4055" y="5412"/>
                    <a:pt x="4375" y="5621"/>
                  </a:cubicBezTo>
                  <a:cubicBezTo>
                    <a:pt x="5130" y="6115"/>
                    <a:pt x="5752" y="6102"/>
                    <a:pt x="6554" y="5577"/>
                  </a:cubicBezTo>
                  <a:cubicBezTo>
                    <a:pt x="8459" y="4333"/>
                    <a:pt x="7951" y="549"/>
                    <a:pt x="5809" y="34"/>
                  </a:cubicBezTo>
                  <a:cubicBezTo>
                    <a:pt x="5702" y="9"/>
                    <a:pt x="5588" y="-1"/>
                    <a:pt x="5474" y="0"/>
                  </a:cubicBezTo>
                  <a:close/>
                  <a:moveTo>
                    <a:pt x="16139" y="15"/>
                  </a:moveTo>
                  <a:cubicBezTo>
                    <a:pt x="15287" y="7"/>
                    <a:pt x="14431" y="586"/>
                    <a:pt x="14028" y="1754"/>
                  </a:cubicBezTo>
                  <a:cubicBezTo>
                    <a:pt x="13470" y="3369"/>
                    <a:pt x="13934" y="5027"/>
                    <a:pt x="15131" y="5694"/>
                  </a:cubicBezTo>
                  <a:cubicBezTo>
                    <a:pt x="15864" y="6103"/>
                    <a:pt x="16369" y="6071"/>
                    <a:pt x="17181" y="5568"/>
                  </a:cubicBezTo>
                  <a:cubicBezTo>
                    <a:pt x="18299" y="4874"/>
                    <a:pt x="18726" y="3334"/>
                    <a:pt x="18223" y="1793"/>
                  </a:cubicBezTo>
                  <a:cubicBezTo>
                    <a:pt x="17840" y="617"/>
                    <a:pt x="16991" y="23"/>
                    <a:pt x="16139" y="15"/>
                  </a:cubicBezTo>
                  <a:close/>
                  <a:moveTo>
                    <a:pt x="10476" y="4116"/>
                  </a:moveTo>
                  <a:cubicBezTo>
                    <a:pt x="9299" y="4201"/>
                    <a:pt x="8353" y="5458"/>
                    <a:pt x="8353" y="7087"/>
                  </a:cubicBezTo>
                  <a:cubicBezTo>
                    <a:pt x="8353" y="8329"/>
                    <a:pt x="8763" y="9180"/>
                    <a:pt x="9639" y="9752"/>
                  </a:cubicBezTo>
                  <a:cubicBezTo>
                    <a:pt x="10310" y="10190"/>
                    <a:pt x="10768" y="10229"/>
                    <a:pt x="11442" y="9903"/>
                  </a:cubicBezTo>
                  <a:cubicBezTo>
                    <a:pt x="13672" y="8820"/>
                    <a:pt x="13348" y="4665"/>
                    <a:pt x="10993" y="4155"/>
                  </a:cubicBezTo>
                  <a:cubicBezTo>
                    <a:pt x="10818" y="4117"/>
                    <a:pt x="10644" y="4104"/>
                    <a:pt x="10476" y="4116"/>
                  </a:cubicBezTo>
                  <a:close/>
                  <a:moveTo>
                    <a:pt x="3169" y="7087"/>
                  </a:moveTo>
                  <a:cubicBezTo>
                    <a:pt x="1977" y="7087"/>
                    <a:pt x="1597" y="7315"/>
                    <a:pt x="1412" y="8125"/>
                  </a:cubicBezTo>
                  <a:cubicBezTo>
                    <a:pt x="1364" y="8333"/>
                    <a:pt x="1045" y="9861"/>
                    <a:pt x="704" y="11524"/>
                  </a:cubicBezTo>
                  <a:cubicBezTo>
                    <a:pt x="364" y="13188"/>
                    <a:pt x="50" y="14674"/>
                    <a:pt x="5" y="14827"/>
                  </a:cubicBezTo>
                  <a:cubicBezTo>
                    <a:pt x="-45" y="14992"/>
                    <a:pt x="286" y="15375"/>
                    <a:pt x="826" y="15772"/>
                  </a:cubicBezTo>
                  <a:cubicBezTo>
                    <a:pt x="1911" y="16569"/>
                    <a:pt x="1948" y="16575"/>
                    <a:pt x="2017" y="15952"/>
                  </a:cubicBezTo>
                  <a:cubicBezTo>
                    <a:pt x="2098" y="15218"/>
                    <a:pt x="2401" y="15360"/>
                    <a:pt x="2462" y="16161"/>
                  </a:cubicBezTo>
                  <a:cubicBezTo>
                    <a:pt x="2507" y="16767"/>
                    <a:pt x="2602" y="16892"/>
                    <a:pt x="3142" y="17072"/>
                  </a:cubicBezTo>
                  <a:cubicBezTo>
                    <a:pt x="3487" y="17187"/>
                    <a:pt x="3996" y="17320"/>
                    <a:pt x="4276" y="17369"/>
                  </a:cubicBezTo>
                  <a:cubicBezTo>
                    <a:pt x="4556" y="17419"/>
                    <a:pt x="4866" y="17478"/>
                    <a:pt x="4964" y="17496"/>
                  </a:cubicBezTo>
                  <a:cubicBezTo>
                    <a:pt x="5062" y="17514"/>
                    <a:pt x="5406" y="16231"/>
                    <a:pt x="5729" y="14647"/>
                  </a:cubicBezTo>
                  <a:cubicBezTo>
                    <a:pt x="6215" y="12259"/>
                    <a:pt x="6408" y="11642"/>
                    <a:pt x="6851" y="11057"/>
                  </a:cubicBezTo>
                  <a:cubicBezTo>
                    <a:pt x="7305" y="10457"/>
                    <a:pt x="7504" y="10351"/>
                    <a:pt x="8182" y="10351"/>
                  </a:cubicBezTo>
                  <a:lnTo>
                    <a:pt x="8981" y="10351"/>
                  </a:lnTo>
                  <a:lnTo>
                    <a:pt x="8463" y="9591"/>
                  </a:lnTo>
                  <a:cubicBezTo>
                    <a:pt x="8178" y="9174"/>
                    <a:pt x="7853" y="8444"/>
                    <a:pt x="7741" y="7964"/>
                  </a:cubicBezTo>
                  <a:cubicBezTo>
                    <a:pt x="7550" y="7148"/>
                    <a:pt x="7494" y="7087"/>
                    <a:pt x="6904" y="7087"/>
                  </a:cubicBezTo>
                  <a:cubicBezTo>
                    <a:pt x="6366" y="7087"/>
                    <a:pt x="6243" y="7183"/>
                    <a:pt x="6067" y="7725"/>
                  </a:cubicBezTo>
                  <a:cubicBezTo>
                    <a:pt x="5954" y="8075"/>
                    <a:pt x="5720" y="8522"/>
                    <a:pt x="5550" y="8719"/>
                  </a:cubicBezTo>
                  <a:cubicBezTo>
                    <a:pt x="5258" y="9058"/>
                    <a:pt x="5216" y="9026"/>
                    <a:pt x="4786" y="8086"/>
                  </a:cubicBezTo>
                  <a:lnTo>
                    <a:pt x="4329" y="7087"/>
                  </a:lnTo>
                  <a:lnTo>
                    <a:pt x="3169" y="7087"/>
                  </a:lnTo>
                  <a:close/>
                  <a:moveTo>
                    <a:pt x="14378" y="7087"/>
                  </a:moveTo>
                  <a:cubicBezTo>
                    <a:pt x="13556" y="7087"/>
                    <a:pt x="13530" y="7108"/>
                    <a:pt x="13530" y="7725"/>
                  </a:cubicBezTo>
                  <a:cubicBezTo>
                    <a:pt x="13530" y="8117"/>
                    <a:pt x="13305" y="8744"/>
                    <a:pt x="12940" y="9357"/>
                  </a:cubicBezTo>
                  <a:lnTo>
                    <a:pt x="12347" y="10351"/>
                  </a:lnTo>
                  <a:lnTo>
                    <a:pt x="13263" y="10351"/>
                  </a:lnTo>
                  <a:cubicBezTo>
                    <a:pt x="14672" y="10351"/>
                    <a:pt x="15003" y="10893"/>
                    <a:pt x="15724" y="14393"/>
                  </a:cubicBezTo>
                  <a:cubicBezTo>
                    <a:pt x="16043" y="15938"/>
                    <a:pt x="16330" y="17268"/>
                    <a:pt x="16363" y="17350"/>
                  </a:cubicBezTo>
                  <a:cubicBezTo>
                    <a:pt x="16430" y="17512"/>
                    <a:pt x="17330" y="17378"/>
                    <a:pt x="18318" y="17063"/>
                  </a:cubicBezTo>
                  <a:cubicBezTo>
                    <a:pt x="18886" y="16881"/>
                    <a:pt x="18952" y="16788"/>
                    <a:pt x="18999" y="16054"/>
                  </a:cubicBezTo>
                  <a:cubicBezTo>
                    <a:pt x="19055" y="15193"/>
                    <a:pt x="19345" y="14951"/>
                    <a:pt x="19448" y="15679"/>
                  </a:cubicBezTo>
                  <a:cubicBezTo>
                    <a:pt x="19558" y="16464"/>
                    <a:pt x="19775" y="16511"/>
                    <a:pt x="20559" y="15923"/>
                  </a:cubicBezTo>
                  <a:cubicBezTo>
                    <a:pt x="20980" y="15606"/>
                    <a:pt x="21370" y="15250"/>
                    <a:pt x="21426" y="15134"/>
                  </a:cubicBezTo>
                  <a:cubicBezTo>
                    <a:pt x="21555" y="14866"/>
                    <a:pt x="20192" y="8233"/>
                    <a:pt x="19874" y="7579"/>
                  </a:cubicBezTo>
                  <a:cubicBezTo>
                    <a:pt x="19662" y="7144"/>
                    <a:pt x="19499" y="7087"/>
                    <a:pt x="18394" y="7087"/>
                  </a:cubicBezTo>
                  <a:lnTo>
                    <a:pt x="17151" y="7087"/>
                  </a:lnTo>
                  <a:lnTo>
                    <a:pt x="16690" y="8178"/>
                  </a:lnTo>
                  <a:cubicBezTo>
                    <a:pt x="16436" y="8776"/>
                    <a:pt x="16193" y="9264"/>
                    <a:pt x="16154" y="9264"/>
                  </a:cubicBezTo>
                  <a:cubicBezTo>
                    <a:pt x="16115" y="9264"/>
                    <a:pt x="15892" y="8776"/>
                    <a:pt x="15656" y="8178"/>
                  </a:cubicBezTo>
                  <a:cubicBezTo>
                    <a:pt x="15226" y="7093"/>
                    <a:pt x="15223" y="7087"/>
                    <a:pt x="14378" y="7087"/>
                  </a:cubicBezTo>
                  <a:close/>
                  <a:moveTo>
                    <a:pt x="8619" y="11223"/>
                  </a:moveTo>
                  <a:cubicBezTo>
                    <a:pt x="8006" y="11224"/>
                    <a:pt x="7398" y="11313"/>
                    <a:pt x="7269" y="11417"/>
                  </a:cubicBezTo>
                  <a:cubicBezTo>
                    <a:pt x="7065" y="11583"/>
                    <a:pt x="5551" y="18259"/>
                    <a:pt x="5550" y="19001"/>
                  </a:cubicBezTo>
                  <a:cubicBezTo>
                    <a:pt x="5550" y="19251"/>
                    <a:pt x="6987" y="20569"/>
                    <a:pt x="7258" y="20569"/>
                  </a:cubicBezTo>
                  <a:cubicBezTo>
                    <a:pt x="7319" y="20569"/>
                    <a:pt x="7437" y="20270"/>
                    <a:pt x="7520" y="19902"/>
                  </a:cubicBezTo>
                  <a:cubicBezTo>
                    <a:pt x="7730" y="18977"/>
                    <a:pt x="8002" y="19087"/>
                    <a:pt x="8064" y="20121"/>
                  </a:cubicBezTo>
                  <a:cubicBezTo>
                    <a:pt x="8122" y="21081"/>
                    <a:pt x="8236" y="21170"/>
                    <a:pt x="9703" y="21432"/>
                  </a:cubicBezTo>
                  <a:cubicBezTo>
                    <a:pt x="10643" y="21599"/>
                    <a:pt x="11913" y="21508"/>
                    <a:pt x="12883" y="21198"/>
                  </a:cubicBezTo>
                  <a:cubicBezTo>
                    <a:pt x="13425" y="21024"/>
                    <a:pt x="13518" y="20900"/>
                    <a:pt x="13564" y="20292"/>
                  </a:cubicBezTo>
                  <a:cubicBezTo>
                    <a:pt x="13624" y="19490"/>
                    <a:pt x="13928" y="19348"/>
                    <a:pt x="14009" y="20082"/>
                  </a:cubicBezTo>
                  <a:cubicBezTo>
                    <a:pt x="14078" y="20705"/>
                    <a:pt x="14116" y="20700"/>
                    <a:pt x="15196" y="19907"/>
                  </a:cubicBezTo>
                  <a:cubicBezTo>
                    <a:pt x="15852" y="19425"/>
                    <a:pt x="16075" y="19144"/>
                    <a:pt x="16013" y="18874"/>
                  </a:cubicBezTo>
                  <a:cubicBezTo>
                    <a:pt x="15967" y="18671"/>
                    <a:pt x="15609" y="16987"/>
                    <a:pt x="15222" y="15134"/>
                  </a:cubicBezTo>
                  <a:cubicBezTo>
                    <a:pt x="14821" y="13212"/>
                    <a:pt x="14404" y="11645"/>
                    <a:pt x="14249" y="11490"/>
                  </a:cubicBezTo>
                  <a:cubicBezTo>
                    <a:pt x="14093" y="11335"/>
                    <a:pt x="13491" y="11223"/>
                    <a:pt x="12837" y="11223"/>
                  </a:cubicBezTo>
                  <a:lnTo>
                    <a:pt x="11696" y="11223"/>
                  </a:lnTo>
                  <a:lnTo>
                    <a:pt x="11248" y="12206"/>
                  </a:lnTo>
                  <a:cubicBezTo>
                    <a:pt x="11000" y="12747"/>
                    <a:pt x="10727" y="13135"/>
                    <a:pt x="10643" y="13069"/>
                  </a:cubicBezTo>
                  <a:cubicBezTo>
                    <a:pt x="10559" y="13002"/>
                    <a:pt x="10323" y="12559"/>
                    <a:pt x="10114" y="12085"/>
                  </a:cubicBezTo>
                  <a:lnTo>
                    <a:pt x="9734" y="11223"/>
                  </a:lnTo>
                  <a:lnTo>
                    <a:pt x="8619" y="1122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12" name="Group">
            <a:extLst>
              <a:ext uri="{FF2B5EF4-FFF2-40B4-BE49-F238E27FC236}">
                <a16:creationId xmlns="" xmlns:a16="http://schemas.microsoft.com/office/drawing/2014/main" id="{82F524E3-3F7E-4145-A1AD-F55B35A051E2}"/>
              </a:ext>
            </a:extLst>
          </p:cNvPr>
          <p:cNvGrpSpPr/>
          <p:nvPr/>
        </p:nvGrpSpPr>
        <p:grpSpPr>
          <a:xfrm>
            <a:off x="5632459" y="1115609"/>
            <a:ext cx="1331838" cy="1370469"/>
            <a:chOff x="0" y="0"/>
            <a:chExt cx="2881592" cy="2881592"/>
          </a:xfrm>
        </p:grpSpPr>
        <p:sp>
          <p:nvSpPr>
            <p:cNvPr id="13" name="Circle">
              <a:extLst>
                <a:ext uri="{FF2B5EF4-FFF2-40B4-BE49-F238E27FC236}">
                  <a16:creationId xmlns="" xmlns:a16="http://schemas.microsoft.com/office/drawing/2014/main" id="{4A497A4B-DC9F-1147-9B71-3C463745F69B}"/>
                </a:ext>
              </a:extLst>
            </p:cNvPr>
            <p:cNvSpPr/>
            <p:nvPr/>
          </p:nvSpPr>
          <p:spPr>
            <a:xfrm>
              <a:off x="0" y="0"/>
              <a:ext cx="2881593" cy="288159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endParaRPr sz="900"/>
            </a:p>
          </p:txBody>
        </p:sp>
        <p:pic>
          <p:nvPicPr>
            <p:cNvPr id="14" name="GettyImages-619644272.jpg" descr="GettyImages-619644272.jpg">
              <a:extLst>
                <a:ext uri="{FF2B5EF4-FFF2-40B4-BE49-F238E27FC236}">
                  <a16:creationId xmlns="" xmlns:a16="http://schemas.microsoft.com/office/drawing/2014/main" id="{A8A849E8-054E-D545-91FD-ACF220623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736" t="6088" r="84565" b="85166"/>
            <a:stretch>
              <a:fillRect/>
            </a:stretch>
          </p:blipFill>
          <p:spPr>
            <a:xfrm>
              <a:off x="658727" y="386640"/>
              <a:ext cx="1631983" cy="213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7" extrusionOk="0">
                  <a:moveTo>
                    <a:pt x="10490" y="0"/>
                  </a:moveTo>
                  <a:cubicBezTo>
                    <a:pt x="9169" y="11"/>
                    <a:pt x="6900" y="1017"/>
                    <a:pt x="6349" y="1834"/>
                  </a:cubicBezTo>
                  <a:cubicBezTo>
                    <a:pt x="5090" y="3698"/>
                    <a:pt x="6012" y="6160"/>
                    <a:pt x="8289" y="7019"/>
                  </a:cubicBezTo>
                  <a:cubicBezTo>
                    <a:pt x="12586" y="8640"/>
                    <a:pt x="16755" y="5352"/>
                    <a:pt x="14668" y="1986"/>
                  </a:cubicBezTo>
                  <a:cubicBezTo>
                    <a:pt x="14098" y="1066"/>
                    <a:pt x="11833" y="-12"/>
                    <a:pt x="10490" y="0"/>
                  </a:cubicBezTo>
                  <a:close/>
                  <a:moveTo>
                    <a:pt x="12572" y="8813"/>
                  </a:moveTo>
                  <a:lnTo>
                    <a:pt x="11808" y="10014"/>
                  </a:lnTo>
                  <a:cubicBezTo>
                    <a:pt x="11389" y="10675"/>
                    <a:pt x="10895" y="11219"/>
                    <a:pt x="10715" y="11219"/>
                  </a:cubicBezTo>
                  <a:cubicBezTo>
                    <a:pt x="10535" y="11219"/>
                    <a:pt x="10024" y="10707"/>
                    <a:pt x="9575" y="10082"/>
                  </a:cubicBezTo>
                  <a:lnTo>
                    <a:pt x="8760" y="8945"/>
                  </a:lnTo>
                  <a:lnTo>
                    <a:pt x="6495" y="8869"/>
                  </a:lnTo>
                  <a:cubicBezTo>
                    <a:pt x="5039" y="8819"/>
                    <a:pt x="4018" y="8915"/>
                    <a:pt x="3640" y="9137"/>
                  </a:cubicBezTo>
                  <a:cubicBezTo>
                    <a:pt x="3284" y="9346"/>
                    <a:pt x="2490" y="11105"/>
                    <a:pt x="1617" y="13622"/>
                  </a:cubicBezTo>
                  <a:cubicBezTo>
                    <a:pt x="826" y="15899"/>
                    <a:pt x="107" y="17959"/>
                    <a:pt x="16" y="18198"/>
                  </a:cubicBezTo>
                  <a:cubicBezTo>
                    <a:pt x="-97" y="18496"/>
                    <a:pt x="385" y="18896"/>
                    <a:pt x="1549" y="19468"/>
                  </a:cubicBezTo>
                  <a:cubicBezTo>
                    <a:pt x="3570" y="20461"/>
                    <a:pt x="3974" y="20496"/>
                    <a:pt x="4121" y="19700"/>
                  </a:cubicBezTo>
                  <a:cubicBezTo>
                    <a:pt x="4289" y="18798"/>
                    <a:pt x="4912" y="18979"/>
                    <a:pt x="5036" y="19964"/>
                  </a:cubicBezTo>
                  <a:cubicBezTo>
                    <a:pt x="5150" y="20864"/>
                    <a:pt x="5811" y="21124"/>
                    <a:pt x="8770" y="21454"/>
                  </a:cubicBezTo>
                  <a:cubicBezTo>
                    <a:pt x="9977" y="21588"/>
                    <a:pt x="13887" y="21385"/>
                    <a:pt x="15202" y="21117"/>
                  </a:cubicBezTo>
                  <a:cubicBezTo>
                    <a:pt x="15952" y="20965"/>
                    <a:pt x="16122" y="20745"/>
                    <a:pt x="16269" y="19752"/>
                  </a:cubicBezTo>
                  <a:cubicBezTo>
                    <a:pt x="16474" y="18356"/>
                    <a:pt x="16980" y="18215"/>
                    <a:pt x="17393" y="19436"/>
                  </a:cubicBezTo>
                  <a:cubicBezTo>
                    <a:pt x="17555" y="19913"/>
                    <a:pt x="17809" y="20300"/>
                    <a:pt x="17958" y="20300"/>
                  </a:cubicBezTo>
                  <a:cubicBezTo>
                    <a:pt x="18519" y="20300"/>
                    <a:pt x="21503" y="18696"/>
                    <a:pt x="21503" y="18394"/>
                  </a:cubicBezTo>
                  <a:cubicBezTo>
                    <a:pt x="21503" y="17564"/>
                    <a:pt x="18553" y="9691"/>
                    <a:pt x="18088" y="9281"/>
                  </a:cubicBezTo>
                  <a:cubicBezTo>
                    <a:pt x="17676" y="8917"/>
                    <a:pt x="17006" y="8813"/>
                    <a:pt x="15066" y="8813"/>
                  </a:cubicBezTo>
                  <a:lnTo>
                    <a:pt x="12572" y="8813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ECDF958-FDF1-F943-9802-9AE0E5D9061E}"/>
              </a:ext>
            </a:extLst>
          </p:cNvPr>
          <p:cNvSpPr/>
          <p:nvPr/>
        </p:nvSpPr>
        <p:spPr>
          <a:xfrm>
            <a:off x="4918994" y="2605469"/>
            <a:ext cx="286621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8468">
              <a:defRPr sz="5200" spc="-104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200" spc="-104" dirty="0">
                <a:solidFill>
                  <a:schemeClr val="bg1"/>
                </a:solidFill>
                <a:sym typeface="Helvetica"/>
              </a:rPr>
              <a:t>An Experienced Leader </a:t>
            </a:r>
          </a:p>
          <a:p>
            <a:pPr algn="ctr" defTabSz="1088468">
              <a:defRPr sz="5200" spc="-104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b="1" spc="-104" dirty="0">
                <a:solidFill>
                  <a:schemeClr val="bg1">
                    <a:lumMod val="65000"/>
                  </a:schemeClr>
                </a:solidFill>
                <a:sym typeface="Helvetica"/>
              </a:rPr>
              <a:t>defines momentum </a:t>
            </a:r>
            <a:r>
              <a:rPr lang="en-US" sz="2500" spc="-104" dirty="0">
                <a:solidFill>
                  <a:schemeClr val="bg1">
                    <a:lumMod val="65000"/>
                  </a:schemeClr>
                </a:solidFill>
                <a:sym typeface="Helvetica"/>
              </a:rPr>
              <a:t>as: </a:t>
            </a:r>
          </a:p>
          <a:p>
            <a:pPr algn="ctr" defTabSz="1088468">
              <a:defRPr sz="5200" spc="-104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2500" i="1" spc="-104" dirty="0">
              <a:solidFill>
                <a:schemeClr val="bg1">
                  <a:lumMod val="65000"/>
                </a:schemeClr>
              </a:solidFill>
              <a:sym typeface="Helvetica"/>
            </a:endParaRPr>
          </a:p>
          <a:p>
            <a:pPr algn="ctr" defTabSz="1088468">
              <a:defRPr sz="5200" spc="-104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i="1" spc="-104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“A growing number of </a:t>
            </a:r>
            <a:br>
              <a:rPr lang="en-US" sz="2500" i="1" spc="-104" dirty="0">
                <a:solidFill>
                  <a:schemeClr val="bg1">
                    <a:lumMod val="95000"/>
                  </a:schemeClr>
                </a:solidFill>
                <a:sym typeface="Helvetica"/>
              </a:rPr>
            </a:br>
            <a:r>
              <a:rPr lang="en-US" sz="2500" i="1" u="sng" spc="-104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Open-Line CQs</a:t>
            </a:r>
            <a:r>
              <a:rPr lang="en-US" sz="2500" i="1" spc="-104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 every month”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2A44B7E-6D12-9944-AE08-AFE4D7537E89}"/>
              </a:ext>
            </a:extLst>
          </p:cNvPr>
          <p:cNvSpPr/>
          <p:nvPr/>
        </p:nvSpPr>
        <p:spPr>
          <a:xfrm>
            <a:off x="8354293" y="2665629"/>
            <a:ext cx="343301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200" b="1" spc="-156" dirty="0">
                <a:solidFill>
                  <a:schemeClr val="bg1"/>
                </a:solidFill>
                <a:sym typeface="Helvetica"/>
              </a:rPr>
              <a:t>A New IBOs </a:t>
            </a:r>
          </a:p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b="1" spc="-156" dirty="0">
                <a:solidFill>
                  <a:schemeClr val="bg1">
                    <a:lumMod val="65000"/>
                  </a:schemeClr>
                </a:solidFill>
                <a:sym typeface="Helvetica"/>
              </a:rPr>
              <a:t>defines momentum as:</a:t>
            </a:r>
            <a:r>
              <a:rPr lang="en-US" sz="2500" spc="-156" dirty="0">
                <a:solidFill>
                  <a:schemeClr val="bg1">
                    <a:lumMod val="65000"/>
                  </a:schemeClr>
                </a:solidFill>
                <a:sym typeface="Helvetica"/>
              </a:rPr>
              <a:t> </a:t>
            </a:r>
          </a:p>
          <a:p>
            <a:pPr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2500" i="1" spc="-156" dirty="0">
              <a:solidFill>
                <a:schemeClr val="bg1">
                  <a:lumMod val="95000"/>
                </a:schemeClr>
              </a:solidFill>
              <a:sym typeface="Helvetica"/>
            </a:endParaRPr>
          </a:p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i="1" spc="-15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“the number of people </a:t>
            </a:r>
          </a:p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i="1" spc="-15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just </a:t>
            </a:r>
            <a:r>
              <a:rPr lang="en-US" sz="2500" i="1" u="sng" spc="-15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looking</a:t>
            </a:r>
            <a:r>
              <a:rPr lang="en-US" sz="2500" i="1" spc="-15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 </a:t>
            </a:r>
          </a:p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2500" i="1" spc="-156" dirty="0">
              <a:solidFill>
                <a:schemeClr val="bg1">
                  <a:lumMod val="95000"/>
                </a:schemeClr>
              </a:solidFill>
              <a:sym typeface="Helvetica"/>
            </a:endParaRPr>
          </a:p>
          <a:p>
            <a:pPr algn="ctr" defTabSz="1088468">
              <a:defRPr sz="5200" spc="-156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500" i="1" spc="-15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at the Opportunity</a:t>
            </a:r>
            <a:r>
              <a:rPr lang="en-US" sz="2500" i="1" spc="-96" dirty="0">
                <a:solidFill>
                  <a:schemeClr val="bg1">
                    <a:lumMod val="95000"/>
                  </a:schemeClr>
                </a:solidFill>
                <a:sym typeface="Helvetica"/>
              </a:rPr>
              <a:t>”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FBB3DD04-139E-3B4E-A018-228C1E4D4ECF}"/>
              </a:ext>
            </a:extLst>
          </p:cNvPr>
          <p:cNvCxnSpPr>
            <a:cxnSpLocks/>
          </p:cNvCxnSpPr>
          <p:nvPr/>
        </p:nvCxnSpPr>
        <p:spPr>
          <a:xfrm>
            <a:off x="4468131" y="1513396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F786984-4E67-B048-ABD3-26B415905346}"/>
              </a:ext>
            </a:extLst>
          </p:cNvPr>
          <p:cNvSpPr/>
          <p:nvPr/>
        </p:nvSpPr>
        <p:spPr>
          <a:xfrm>
            <a:off x="709065" y="4242953"/>
            <a:ext cx="32490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>
                <a:solidFill>
                  <a:prstClr val="white">
                    <a:lumMod val="95000"/>
                  </a:prstClr>
                </a:solidFill>
                <a:latin typeface="Calibri Light" panose="020F0302020204030204"/>
              </a:rPr>
              <a:t>Understand…</a:t>
            </a:r>
            <a:endParaRPr lang="en-US" i="1" dirty="0"/>
          </a:p>
        </p:txBody>
      </p:sp>
      <p:pic>
        <p:nvPicPr>
          <p:cNvPr id="16" name="GettyImages-522323150.jpg" descr="GettyImages-522323150.jpg">
            <a:extLst>
              <a:ext uri="{FF2B5EF4-FFF2-40B4-BE49-F238E27FC236}">
                <a16:creationId xmlns="" xmlns:a16="http://schemas.microsoft.com/office/drawing/2014/main" id="{2D096A8B-A8C5-854A-8204-BC94A168A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040" y="4819552"/>
            <a:ext cx="809521" cy="2720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8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1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2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33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4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324397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937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8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9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40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/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1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2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33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network.png" descr="network.png">
            <a:extLst>
              <a:ext uri="{FF2B5EF4-FFF2-40B4-BE49-F238E27FC236}">
                <a16:creationId xmlns="" xmlns:a16="http://schemas.microsoft.com/office/drawing/2014/main" id="{0949151C-ACA3-F94F-B31E-278200625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601" y="2558791"/>
            <a:ext cx="4960653" cy="334909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orting is the Key!">
            <a:extLst>
              <a:ext uri="{FF2B5EF4-FFF2-40B4-BE49-F238E27FC236}">
                <a16:creationId xmlns="" xmlns:a16="http://schemas.microsoft.com/office/drawing/2014/main" id="{26FFF9DC-41DE-474F-80D7-3C6DC820D8F4}"/>
              </a:ext>
            </a:extLst>
          </p:cNvPr>
          <p:cNvSpPr txBox="1"/>
          <p:nvPr/>
        </p:nvSpPr>
        <p:spPr>
          <a:xfrm>
            <a:off x="2050964" y="1785570"/>
            <a:ext cx="3637539" cy="489550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Remember your job…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Present to their WARM 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dirty="0">
                <a:solidFill>
                  <a:schemeClr val="bg1">
                    <a:lumMod val="95000"/>
                  </a:schemeClr>
                </a:solidFill>
              </a:rPr>
              <a:t>MARKET </a:t>
            </a:r>
            <a:r>
              <a:rPr lang="en-US" sz="3300" i="1" dirty="0">
                <a:solidFill>
                  <a:schemeClr val="bg1">
                    <a:lumMod val="65000"/>
                  </a:schemeClr>
                </a:solidFill>
              </a:rPr>
              <a:t>CONTACTS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3300" i="1" dirty="0">
              <a:solidFill>
                <a:schemeClr val="bg1">
                  <a:lumMod val="65000"/>
                </a:schemeClr>
              </a:solidFill>
            </a:endParaRP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300" i="1" dirty="0">
                <a:solidFill>
                  <a:schemeClr val="bg1">
                    <a:lumMod val="65000"/>
                  </a:schemeClr>
                </a:solidFill>
              </a:rPr>
              <a:t>THEN REPEAT!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BDE8F6CC-45BE-D847-8D84-60682DC19A1F}"/>
              </a:ext>
            </a:extLst>
          </p:cNvPr>
          <p:cNvCxnSpPr>
            <a:cxnSpLocks/>
          </p:cNvCxnSpPr>
          <p:nvPr/>
        </p:nvCxnSpPr>
        <p:spPr>
          <a:xfrm>
            <a:off x="6071936" y="2677375"/>
            <a:ext cx="0" cy="334909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ettyImages-522323150.jpg" descr="GettyImages-522323150.jpg">
            <a:extLst>
              <a:ext uri="{FF2B5EF4-FFF2-40B4-BE49-F238E27FC236}">
                <a16:creationId xmlns="" xmlns:a16="http://schemas.microsoft.com/office/drawing/2014/main" id="{454C8B9C-493D-B64D-828B-D5B970E4B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3762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1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2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33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Sorting is the Key!">
            <a:extLst>
              <a:ext uri="{FF2B5EF4-FFF2-40B4-BE49-F238E27FC236}">
                <a16:creationId xmlns="" xmlns:a16="http://schemas.microsoft.com/office/drawing/2014/main" id="{26FFF9DC-41DE-474F-80D7-3C6DC820D8F4}"/>
              </a:ext>
            </a:extLst>
          </p:cNvPr>
          <p:cNvSpPr txBox="1"/>
          <p:nvPr/>
        </p:nvSpPr>
        <p:spPr>
          <a:xfrm>
            <a:off x="524265" y="1759298"/>
            <a:ext cx="5094168" cy="489550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The quickest way to get 20 IBOs is: 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1</a:t>
            </a:r>
            <a:r>
              <a:rPr lang="en-US" sz="2800" baseline="30000" dirty="0">
                <a:solidFill>
                  <a:schemeClr val="bg1">
                    <a:lumMod val="95000"/>
                  </a:schemeClr>
                </a:solidFill>
              </a:rPr>
              <a:t> -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 Knowing that the average person can lead you to “up to three” people with no recruiting skills what so ever!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2800" i="1" dirty="0">
              <a:solidFill>
                <a:schemeClr val="bg1">
                  <a:lumMod val="95000"/>
                </a:schemeClr>
              </a:solidFill>
            </a:endParaRP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800" i="1" dirty="0">
                <a:solidFill>
                  <a:schemeClr val="bg1">
                    <a:lumMod val="95000"/>
                  </a:schemeClr>
                </a:solidFill>
              </a:rPr>
              <a:t>2 -  Treat everyone as a lead source not </a:t>
            </a:r>
          </a:p>
          <a:p>
            <a:pPr defTabSz="1088468">
              <a:lnSpc>
                <a:spcPct val="90000"/>
              </a:lnSpc>
              <a:defRPr sz="6900" b="1" spc="-207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2800" i="1" dirty="0">
                <a:solidFill>
                  <a:schemeClr val="bg1">
                    <a:lumMod val="95000"/>
                  </a:schemeClr>
                </a:solidFill>
              </a:rPr>
              <a:t>as a leader </a:t>
            </a:r>
            <a:endParaRPr lang="en-US" sz="2800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BDE8F6CC-45BE-D847-8D84-60682DC19A1F}"/>
              </a:ext>
            </a:extLst>
          </p:cNvPr>
          <p:cNvCxnSpPr>
            <a:cxnSpLocks/>
          </p:cNvCxnSpPr>
          <p:nvPr/>
        </p:nvCxnSpPr>
        <p:spPr>
          <a:xfrm>
            <a:off x="6071936" y="2677375"/>
            <a:ext cx="0" cy="334909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ettyImages-522323150.jpg" descr="GettyImages-522323150.jpg">
            <a:extLst>
              <a:ext uri="{FF2B5EF4-FFF2-40B4-BE49-F238E27FC236}">
                <a16:creationId xmlns="" xmlns:a16="http://schemas.microsoft.com/office/drawing/2014/main" id="{454C8B9C-493D-B64D-828B-D5B970E4B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network.png" descr="network.png">
            <a:extLst>
              <a:ext uri="{FF2B5EF4-FFF2-40B4-BE49-F238E27FC236}">
                <a16:creationId xmlns="" xmlns:a16="http://schemas.microsoft.com/office/drawing/2014/main" id="{3E8FBC26-4CD8-4C47-9993-1EBDE540F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601" y="2558791"/>
            <a:ext cx="4960653" cy="334909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2962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937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8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9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40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/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7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Understand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Sorting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First thing taught, but is the hardest thing to learn.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0218FA85-733B-6E43-924D-F25B683513D5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="" xmlns:a16="http://schemas.microsoft.com/office/drawing/2014/main" id="{499C9964-2541-A049-93F9-BFC7CEB61B8E}"/>
              </a:ext>
            </a:extLst>
          </p:cNvPr>
          <p:cNvSpPr/>
          <p:nvPr/>
        </p:nvSpPr>
        <p:spPr>
          <a:xfrm>
            <a:off x="624477" y="559141"/>
            <a:ext cx="1414038" cy="1414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algn="ctr" defTabSz="1219018"/>
            <a:r>
              <a:rPr lang="en-US" sz="8800" dirty="0">
                <a:solidFill>
                  <a:srgbClr val="FFFFFF"/>
                </a:solidFill>
                <a:latin typeface="Arial Narrow"/>
              </a:rPr>
              <a:t>3</a:t>
            </a:r>
            <a:endParaRPr lang="en-US" sz="8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9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943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44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45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46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47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48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49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3" name="Rectangle 63"/>
          <p:cNvSpPr txBox="1"/>
          <p:nvPr/>
        </p:nvSpPr>
        <p:spPr>
          <a:xfrm>
            <a:off x="5526389" y="2750645"/>
            <a:ext cx="114559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954" name="Rectangle 64"/>
          <p:cNvSpPr txBox="1"/>
          <p:nvPr/>
        </p:nvSpPr>
        <p:spPr>
          <a:xfrm>
            <a:off x="4053766" y="2750645"/>
            <a:ext cx="1109491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955" name="Rectangle 65"/>
          <p:cNvSpPr txBox="1"/>
          <p:nvPr/>
        </p:nvSpPr>
        <p:spPr>
          <a:xfrm>
            <a:off x="7018521" y="2750645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3</a:t>
            </a:r>
          </a:p>
        </p:txBody>
      </p:sp>
      <p:sp>
        <p:nvSpPr>
          <p:cNvPr id="16" name="Line">
            <a:extLst>
              <a:ext uri="{FF2B5EF4-FFF2-40B4-BE49-F238E27FC236}">
                <a16:creationId xmlns="" xmlns:a16="http://schemas.microsoft.com/office/drawing/2014/main" id="{8107BAAF-3510-BB41-AED3-D5D8072C53DB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="" xmlns:a16="http://schemas.microsoft.com/office/drawing/2014/main" id="{83760A8F-3C7D-D34C-8112-421DC48459D8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="" xmlns:a16="http://schemas.microsoft.com/office/drawing/2014/main" id="{09D153B1-1A8B-E645-A306-53EF280DB33B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03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129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58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59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397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6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64" y="1830303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961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2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3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4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5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6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67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="" xmlns:a16="http://schemas.microsoft.com/office/drawing/2014/main" id="{6BE84B7B-B433-4846-8D4D-9BA1EC02D5C6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="" xmlns:a16="http://schemas.microsoft.com/office/drawing/2014/main" id="{0848936B-E149-B643-9C88-54B40D6D53E3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="" xmlns:a16="http://schemas.microsoft.com/office/drawing/2014/main" id="{4D5570C6-4841-9947-8BCB-435CEC0D405B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78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129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sp>
        <p:nvSpPr>
          <p:cNvPr id="973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4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5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6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7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8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9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80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981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86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87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988" name="Rectangle 39"/>
          <p:cNvSpPr txBox="1"/>
          <p:nvPr/>
        </p:nvSpPr>
        <p:spPr>
          <a:xfrm>
            <a:off x="2542121" y="3674447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989" name="Rectangle 40"/>
          <p:cNvSpPr txBox="1"/>
          <p:nvPr/>
        </p:nvSpPr>
        <p:spPr>
          <a:xfrm>
            <a:off x="4034253" y="3674447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20" name="Line">
            <a:extLst>
              <a:ext uri="{FF2B5EF4-FFF2-40B4-BE49-F238E27FC236}">
                <a16:creationId xmlns="" xmlns:a16="http://schemas.microsoft.com/office/drawing/2014/main" id="{45CEFF20-13A3-8348-BA9A-71F1ABEC998F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="" xmlns:a16="http://schemas.microsoft.com/office/drawing/2014/main" id="{14C87771-4DC6-9747-9B37-752ABE81501C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="" xmlns:a16="http://schemas.microsoft.com/office/drawing/2014/main" id="{8D487DA3-D411-C342-A19B-925C9CA4A3D1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="" xmlns:a16="http://schemas.microsoft.com/office/drawing/2014/main" id="{1B864027-F2F3-1344-87F7-0A3E0A0714E9}"/>
              </a:ext>
            </a:extLst>
          </p:cNvPr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389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sp>
        <p:nvSpPr>
          <p:cNvPr id="992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3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4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5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6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7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8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9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00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01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002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0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011" name="Rectangle 39"/>
          <p:cNvSpPr txBox="1"/>
          <p:nvPr/>
        </p:nvSpPr>
        <p:spPr>
          <a:xfrm>
            <a:off x="5526389" y="3674447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012" name="Rectangle 40"/>
          <p:cNvSpPr txBox="1"/>
          <p:nvPr/>
        </p:nvSpPr>
        <p:spPr>
          <a:xfrm>
            <a:off x="7018521" y="3674447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24" name="Line">
            <a:extLst>
              <a:ext uri="{FF2B5EF4-FFF2-40B4-BE49-F238E27FC236}">
                <a16:creationId xmlns="" xmlns:a16="http://schemas.microsoft.com/office/drawing/2014/main" id="{8A64C3B2-E853-F94C-9064-932B2FA5C18A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="" xmlns:a16="http://schemas.microsoft.com/office/drawing/2014/main" id="{1821C840-22EF-264D-9E4F-28830D3B7E7B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="" xmlns:a16="http://schemas.microsoft.com/office/drawing/2014/main" id="{21C9B36A-63BA-A744-A0DD-474AFB7407DB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="" xmlns:a16="http://schemas.microsoft.com/office/drawing/2014/main" id="{846BFDB6-794A-4849-ADD8-572333F91E5D}"/>
              </a:ext>
            </a:extLst>
          </p:cNvPr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="" xmlns:a16="http://schemas.microsoft.com/office/drawing/2014/main" id="{78E6514C-B5C1-544D-843F-ABDEBBE73986}"/>
              </a:ext>
            </a:extLst>
          </p:cNvPr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="" xmlns:a16="http://schemas.microsoft.com/office/drawing/2014/main" id="{829E561F-6EC0-F445-989D-215553EA3455}"/>
              </a:ext>
            </a:extLst>
          </p:cNvPr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="" xmlns:a16="http://schemas.microsoft.com/office/drawing/2014/main" id="{75BA278F-12B6-F644-959B-D3459B9FB6F1}"/>
              </a:ext>
            </a:extLst>
          </p:cNvPr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524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sp>
        <p:nvSpPr>
          <p:cNvPr id="1015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6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7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8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9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0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1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2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3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4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5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026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8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0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1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3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4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5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036" name="Rectangle 39"/>
          <p:cNvSpPr txBox="1"/>
          <p:nvPr/>
        </p:nvSpPr>
        <p:spPr>
          <a:xfrm>
            <a:off x="8510657" y="3674447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25" name="Line">
            <a:extLst>
              <a:ext uri="{FF2B5EF4-FFF2-40B4-BE49-F238E27FC236}">
                <a16:creationId xmlns="" xmlns:a16="http://schemas.microsoft.com/office/drawing/2014/main" id="{F08A1FA4-DD44-E240-8DB0-37769659AEDF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="" xmlns:a16="http://schemas.microsoft.com/office/drawing/2014/main" id="{4B010DB8-379F-0C43-AE04-0E01B805733B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="" xmlns:a16="http://schemas.microsoft.com/office/drawing/2014/main" id="{3E71C7AE-E991-CE41-8937-B1731E1AB9E4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1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508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9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137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018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0657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996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043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4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5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6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7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8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9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0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1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2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3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054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6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8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9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1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2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3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28" name="Line">
            <a:extLst>
              <a:ext uri="{FF2B5EF4-FFF2-40B4-BE49-F238E27FC236}">
                <a16:creationId xmlns="" xmlns:a16="http://schemas.microsoft.com/office/drawing/2014/main" id="{53BE62C7-6ED6-C044-A4F2-8D20597C50E7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="" xmlns:a16="http://schemas.microsoft.com/office/drawing/2014/main" id="{C1C31576-6C45-9149-9F2D-7BFC0EFEA390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="" xmlns:a16="http://schemas.microsoft.com/office/drawing/2014/main" id="{203D03C7-7CE3-B44E-8B4E-361BF5826FBE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3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996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066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7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8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9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0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1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2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3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4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5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6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7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78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079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1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3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4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6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7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8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9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0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091" name="Rectangle 39"/>
          <p:cNvSpPr txBox="1"/>
          <p:nvPr/>
        </p:nvSpPr>
        <p:spPr>
          <a:xfrm>
            <a:off x="1049989" y="4613472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092" name="Rectangle 40"/>
          <p:cNvSpPr txBox="1"/>
          <p:nvPr/>
        </p:nvSpPr>
        <p:spPr>
          <a:xfrm>
            <a:off x="1049989" y="5552499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30" name="Line">
            <a:extLst>
              <a:ext uri="{FF2B5EF4-FFF2-40B4-BE49-F238E27FC236}">
                <a16:creationId xmlns="" xmlns:a16="http://schemas.microsoft.com/office/drawing/2014/main" id="{15A30794-AA3E-A44D-AC12-5DD663C8AC73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="" xmlns:a16="http://schemas.microsoft.com/office/drawing/2014/main" id="{46A8E768-1B26-C148-BF04-F25BA5F32638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="" xmlns:a16="http://schemas.microsoft.com/office/drawing/2014/main" id="{10180780-9C0D-D640-8142-06B324C5F7FA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11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4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004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095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6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7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8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9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0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1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2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3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4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5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6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7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8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9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110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2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4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5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7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8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9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0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1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2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3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124" name="Rectangle 39"/>
          <p:cNvSpPr txBox="1"/>
          <p:nvPr/>
        </p:nvSpPr>
        <p:spPr>
          <a:xfrm>
            <a:off x="2542121" y="46198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125" name="Rectangle 40"/>
          <p:cNvSpPr txBox="1"/>
          <p:nvPr/>
        </p:nvSpPr>
        <p:spPr>
          <a:xfrm>
            <a:off x="4034253" y="46198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34" name="Line">
            <a:extLst>
              <a:ext uri="{FF2B5EF4-FFF2-40B4-BE49-F238E27FC236}">
                <a16:creationId xmlns="" xmlns:a16="http://schemas.microsoft.com/office/drawing/2014/main" id="{581080F5-147F-8942-B281-FF448B9C2EB3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="" xmlns:a16="http://schemas.microsoft.com/office/drawing/2014/main" id="{0D1AF749-A6D6-F547-9199-5356955FEC69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="" xmlns:a16="http://schemas.microsoft.com/office/drawing/2014/main" id="{2F50C9E7-6D2A-0842-8855-DA6A3012D272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389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128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9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0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1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2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3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4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5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6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7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8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9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0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1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2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3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144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6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7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9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0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2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3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4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5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6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7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8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159" name="Rectangle 39"/>
          <p:cNvSpPr txBox="1"/>
          <p:nvPr/>
        </p:nvSpPr>
        <p:spPr>
          <a:xfrm>
            <a:off x="5522513" y="46198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35" name="Line">
            <a:extLst>
              <a:ext uri="{FF2B5EF4-FFF2-40B4-BE49-F238E27FC236}">
                <a16:creationId xmlns="" xmlns:a16="http://schemas.microsoft.com/office/drawing/2014/main" id="{4D648519-52EA-A240-95B5-D699262BE8B7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="" xmlns:a16="http://schemas.microsoft.com/office/drawing/2014/main" id="{89A5ED59-664A-4D42-A89A-31F87C471B79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="" xmlns:a16="http://schemas.microsoft.com/office/drawing/2014/main" id="{0ED86F90-A074-4E4A-B557-91581AE27D97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6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397" y="3708355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162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3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4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5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6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7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8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9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0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1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2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3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4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5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6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7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8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79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180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83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87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0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1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2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3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5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6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197" name="Rectangle 39"/>
          <p:cNvSpPr txBox="1"/>
          <p:nvPr/>
        </p:nvSpPr>
        <p:spPr>
          <a:xfrm>
            <a:off x="7018521" y="46198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198" name="Rectangle 40"/>
          <p:cNvSpPr txBox="1"/>
          <p:nvPr/>
        </p:nvSpPr>
        <p:spPr>
          <a:xfrm>
            <a:off x="8510657" y="46198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40" name="Line">
            <a:extLst>
              <a:ext uri="{FF2B5EF4-FFF2-40B4-BE49-F238E27FC236}">
                <a16:creationId xmlns="" xmlns:a16="http://schemas.microsoft.com/office/drawing/2014/main" id="{163EF9F4-569C-284C-8340-137571CA8C0C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="" xmlns:a16="http://schemas.microsoft.com/office/drawing/2014/main" id="{959AAAD6-D85B-9E4F-BC7E-EF2D7E2B035E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="" xmlns:a16="http://schemas.microsoft.com/office/drawing/2014/main" id="{CE17B85E-78AF-0C43-A657-A2A1F0D3653B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Line">
            <a:extLst>
              <a:ext uri="{FF2B5EF4-FFF2-40B4-BE49-F238E27FC236}">
                <a16:creationId xmlns="" xmlns:a16="http://schemas.microsoft.com/office/drawing/2014/main" id="{C08A3C33-3565-F548-ABDB-E00D263BF55D}"/>
              </a:ext>
            </a:extLst>
          </p:cNvPr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Line">
            <a:extLst>
              <a:ext uri="{FF2B5EF4-FFF2-40B4-BE49-F238E27FC236}">
                <a16:creationId xmlns="" xmlns:a16="http://schemas.microsoft.com/office/drawing/2014/main" id="{F05746EC-F52A-044B-98E3-8890E70419B4}"/>
              </a:ext>
            </a:extLst>
          </p:cNvPr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="" xmlns:a16="http://schemas.microsoft.com/office/drawing/2014/main" id="{33F93C6B-62A2-5848-96C0-46D414DEA1F2}"/>
              </a:ext>
            </a:extLst>
          </p:cNvPr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Line">
            <a:extLst>
              <a:ext uri="{FF2B5EF4-FFF2-40B4-BE49-F238E27FC236}">
                <a16:creationId xmlns="" xmlns:a16="http://schemas.microsoft.com/office/drawing/2014/main" id="{8E7FFF6C-D68E-2247-93F5-5A53324EC638}"/>
              </a:ext>
            </a:extLst>
          </p:cNvPr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Line">
            <a:extLst>
              <a:ext uri="{FF2B5EF4-FFF2-40B4-BE49-F238E27FC236}">
                <a16:creationId xmlns="" xmlns:a16="http://schemas.microsoft.com/office/drawing/2014/main" id="{EF33697E-0B9D-4544-BB50-F5EE032E3ADE}"/>
              </a:ext>
            </a:extLst>
          </p:cNvPr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35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Sorting</a:t>
            </a:r>
          </a:p>
        </p:txBody>
      </p:sp>
      <p:sp>
        <p:nvSpPr>
          <p:cNvPr id="8" name="Sorting is the Key!"/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After the BOM, </a:t>
            </a: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IBOs only job is to SORT the interested people from the uninterested people</a:t>
            </a:r>
            <a:endParaRPr lang="en-US" sz="4000" b="1" i="1" spc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51505D5-C6A3-AA4D-A834-739ACCCE4667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15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84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869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004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3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389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4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390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5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5776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61" y="5585913"/>
            <a:ext cx="1131482" cy="380316"/>
          </a:xfrm>
          <a:prstGeom prst="rect">
            <a:avLst/>
          </a:prstGeom>
          <a:ln w="12700">
            <a:miter lim="400000"/>
          </a:ln>
        </p:spPr>
      </p:pic>
      <p:sp>
        <p:nvSpPr>
          <p:cNvPr id="1207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08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09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0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1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2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3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4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5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6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7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8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19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0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1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2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3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4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225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7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28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0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1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2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4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5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6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7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8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39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0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1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44" name="Line">
            <a:extLst>
              <a:ext uri="{FF2B5EF4-FFF2-40B4-BE49-F238E27FC236}">
                <a16:creationId xmlns="" xmlns:a16="http://schemas.microsoft.com/office/drawing/2014/main" id="{C9E14292-62C7-1D4F-B91B-724599A81710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="" xmlns:a16="http://schemas.microsoft.com/office/drawing/2014/main" id="{AB617E68-6B74-5741-BF17-F3014EC794C5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Line">
            <a:extLst>
              <a:ext uri="{FF2B5EF4-FFF2-40B4-BE49-F238E27FC236}">
                <a16:creationId xmlns="" xmlns:a16="http://schemas.microsoft.com/office/drawing/2014/main" id="{F0D69B2F-1114-194D-B00D-2F1037003425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8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004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244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5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6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7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8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49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0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1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2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3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4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5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6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7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8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9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0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1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2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3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264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6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7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69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0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1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3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4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5" name="Line"/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6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7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8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79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80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81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rgbClr val="FFFFFF"/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82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283" name="Rectangle 53"/>
          <p:cNvSpPr txBox="1"/>
          <p:nvPr/>
        </p:nvSpPr>
        <p:spPr>
          <a:xfrm>
            <a:off x="2542121" y="5567723"/>
            <a:ext cx="1139228" cy="417686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284" name="Rectangle 68"/>
          <p:cNvSpPr txBox="1"/>
          <p:nvPr/>
        </p:nvSpPr>
        <p:spPr>
          <a:xfrm>
            <a:off x="4042925" y="5567723"/>
            <a:ext cx="1121884" cy="417686"/>
          </a:xfrm>
          <a:prstGeom prst="rect">
            <a:avLst/>
          </a:prstGeom>
          <a:ln w="254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44" name="Line">
            <a:extLst>
              <a:ext uri="{FF2B5EF4-FFF2-40B4-BE49-F238E27FC236}">
                <a16:creationId xmlns="" xmlns:a16="http://schemas.microsoft.com/office/drawing/2014/main" id="{40EED01A-B3D0-E742-8DD0-B883C3BA8960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="" xmlns:a16="http://schemas.microsoft.com/office/drawing/2014/main" id="{AAD11101-2AFB-B34A-BE1E-74772F965EE0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Line">
            <a:extLst>
              <a:ext uri="{FF2B5EF4-FFF2-40B4-BE49-F238E27FC236}">
                <a16:creationId xmlns="" xmlns:a16="http://schemas.microsoft.com/office/drawing/2014/main" id="{57A5B2DF-DF69-D642-937D-5AEA360C2AD2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0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694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287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88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89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0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1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2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3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4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5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6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7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8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99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0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1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2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3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4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5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6" name="Rectangle"/>
          <p:cNvSpPr/>
          <p:nvPr/>
        </p:nvSpPr>
        <p:spPr>
          <a:xfrm>
            <a:off x="7028046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07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308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0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1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3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4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5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7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8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19" name="Line"/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0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1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2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3" name="Line"/>
          <p:cNvSpPr/>
          <p:nvPr/>
        </p:nvSpPr>
        <p:spPr>
          <a:xfrm>
            <a:off x="7609616" y="51819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4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5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6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27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328" name="Rectangle 49"/>
          <p:cNvSpPr txBox="1"/>
          <p:nvPr/>
        </p:nvSpPr>
        <p:spPr>
          <a:xfrm>
            <a:off x="7040005" y="55677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45" name="Line">
            <a:extLst>
              <a:ext uri="{FF2B5EF4-FFF2-40B4-BE49-F238E27FC236}">
                <a16:creationId xmlns="" xmlns:a16="http://schemas.microsoft.com/office/drawing/2014/main" id="{85DA3D8A-EA4A-2141-AA9A-A6DDC69F9251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Line">
            <a:extLst>
              <a:ext uri="{FF2B5EF4-FFF2-40B4-BE49-F238E27FC236}">
                <a16:creationId xmlns="" xmlns:a16="http://schemas.microsoft.com/office/drawing/2014/main" id="{3B4FE832-5A47-634F-B037-10EE6BCCFA66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Line">
            <a:extLst>
              <a:ext uri="{FF2B5EF4-FFF2-40B4-BE49-F238E27FC236}">
                <a16:creationId xmlns="" xmlns:a16="http://schemas.microsoft.com/office/drawing/2014/main" id="{94979C80-B546-A748-B72F-FACB8A707ED0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8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346" y="4647380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331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2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3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4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5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6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7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8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9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0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1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2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3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4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5" name="Rectangle"/>
          <p:cNvSpPr/>
          <p:nvPr/>
        </p:nvSpPr>
        <p:spPr>
          <a:xfrm>
            <a:off x="10012312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6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7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8" name="Rectangle"/>
          <p:cNvSpPr/>
          <p:nvPr/>
        </p:nvSpPr>
        <p:spPr>
          <a:xfrm>
            <a:off x="8520179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49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0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1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2" name="Rectangle"/>
          <p:cNvSpPr/>
          <p:nvPr/>
        </p:nvSpPr>
        <p:spPr>
          <a:xfrm>
            <a:off x="7028046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3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354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6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7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59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0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1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2" name="Line"/>
          <p:cNvSpPr/>
          <p:nvPr/>
        </p:nvSpPr>
        <p:spPr>
          <a:xfrm>
            <a:off x="9740157" y="518868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4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7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8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69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0" name="Line"/>
          <p:cNvSpPr/>
          <p:nvPr/>
        </p:nvSpPr>
        <p:spPr>
          <a:xfrm>
            <a:off x="7609616" y="51819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1" name="Line"/>
          <p:cNvSpPr/>
          <p:nvPr/>
        </p:nvSpPr>
        <p:spPr>
          <a:xfrm>
            <a:off x="9112798" y="518868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2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3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4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75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 dirty="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1376" name="Rectangle 49"/>
          <p:cNvSpPr txBox="1"/>
          <p:nvPr/>
        </p:nvSpPr>
        <p:spPr>
          <a:xfrm>
            <a:off x="8510657" y="55677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377" name="Rectangle 50"/>
          <p:cNvSpPr txBox="1"/>
          <p:nvPr/>
        </p:nvSpPr>
        <p:spPr>
          <a:xfrm>
            <a:off x="10043785" y="5567721"/>
            <a:ext cx="1045684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50" name="Line">
            <a:extLst>
              <a:ext uri="{FF2B5EF4-FFF2-40B4-BE49-F238E27FC236}">
                <a16:creationId xmlns="" xmlns:a16="http://schemas.microsoft.com/office/drawing/2014/main" id="{DAEAA4C4-907E-E34E-92B5-6BB1B5F68ED8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Line">
            <a:extLst>
              <a:ext uri="{FF2B5EF4-FFF2-40B4-BE49-F238E27FC236}">
                <a16:creationId xmlns="" xmlns:a16="http://schemas.microsoft.com/office/drawing/2014/main" id="{BB1B415D-C774-A54C-858D-7F11CF6670B5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Line">
            <a:extLst>
              <a:ext uri="{FF2B5EF4-FFF2-40B4-BE49-F238E27FC236}">
                <a16:creationId xmlns="" xmlns:a16="http://schemas.microsoft.com/office/drawing/2014/main" id="{2CBF0A89-263C-8B45-AF55-B86F062A10B9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Line">
            <a:extLst>
              <a:ext uri="{FF2B5EF4-FFF2-40B4-BE49-F238E27FC236}">
                <a16:creationId xmlns="" xmlns:a16="http://schemas.microsoft.com/office/drawing/2014/main" id="{C21D805A-7298-894C-A794-090C67DCD6FC}"/>
              </a:ext>
            </a:extLst>
          </p:cNvPr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Line">
            <a:extLst>
              <a:ext uri="{FF2B5EF4-FFF2-40B4-BE49-F238E27FC236}">
                <a16:creationId xmlns="" xmlns:a16="http://schemas.microsoft.com/office/drawing/2014/main" id="{2493F583-0ED7-B243-ADA0-80E538053EF0}"/>
              </a:ext>
            </a:extLst>
          </p:cNvPr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95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9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961" y="5578429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474" y="5578429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14" y="5580242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346" y="556791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3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9141" y="5586406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384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85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86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87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88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89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0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1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2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3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4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5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6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7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8" name="Rectangle"/>
          <p:cNvSpPr/>
          <p:nvPr/>
        </p:nvSpPr>
        <p:spPr>
          <a:xfrm>
            <a:off x="10012312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99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0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1" name="Rectangle"/>
          <p:cNvSpPr/>
          <p:nvPr/>
        </p:nvSpPr>
        <p:spPr>
          <a:xfrm>
            <a:off x="8520179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2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3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4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5" name="Rectangle"/>
          <p:cNvSpPr/>
          <p:nvPr/>
        </p:nvSpPr>
        <p:spPr>
          <a:xfrm>
            <a:off x="7028046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6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407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9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0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2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3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4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5" name="Line"/>
          <p:cNvSpPr/>
          <p:nvPr/>
        </p:nvSpPr>
        <p:spPr>
          <a:xfrm>
            <a:off x="9740157" y="518868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7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8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9" name="Line"/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0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1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2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3" name="Line"/>
          <p:cNvSpPr/>
          <p:nvPr/>
        </p:nvSpPr>
        <p:spPr>
          <a:xfrm>
            <a:off x="7609616" y="51819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4" name="Line"/>
          <p:cNvSpPr/>
          <p:nvPr/>
        </p:nvSpPr>
        <p:spPr>
          <a:xfrm>
            <a:off x="9112798" y="518868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5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6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7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8" name="Contact"/>
          <p:cNvSpPr txBox="1"/>
          <p:nvPr/>
        </p:nvSpPr>
        <p:spPr>
          <a:xfrm>
            <a:off x="5647968" y="1810281"/>
            <a:ext cx="896071" cy="42318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>
            <a:lvl1pPr algn="ctr">
              <a:defRPr sz="3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1950">
                <a:solidFill>
                  <a:schemeClr val="bg1">
                    <a:lumMod val="65000"/>
                  </a:schemeClr>
                </a:solidFill>
              </a:rPr>
              <a:t>Contact</a:t>
            </a:r>
          </a:p>
        </p:txBody>
      </p:sp>
      <p:sp>
        <p:nvSpPr>
          <p:cNvPr id="52" name="Line">
            <a:extLst>
              <a:ext uri="{FF2B5EF4-FFF2-40B4-BE49-F238E27FC236}">
                <a16:creationId xmlns="" xmlns:a16="http://schemas.microsoft.com/office/drawing/2014/main" id="{2825A75F-8699-394A-8557-2171629371F4}"/>
              </a:ext>
            </a:extLst>
          </p:cNvPr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Line">
            <a:extLst>
              <a:ext uri="{FF2B5EF4-FFF2-40B4-BE49-F238E27FC236}">
                <a16:creationId xmlns="" xmlns:a16="http://schemas.microsoft.com/office/drawing/2014/main" id="{6CF770C8-1B2C-1E4D-A712-850B87F765C2}"/>
              </a:ext>
            </a:extLst>
          </p:cNvPr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Line">
            <a:extLst>
              <a:ext uri="{FF2B5EF4-FFF2-40B4-BE49-F238E27FC236}">
                <a16:creationId xmlns="" xmlns:a16="http://schemas.microsoft.com/office/drawing/2014/main" id="{CD34C6BB-0428-FC48-97A8-A02E572232FA}"/>
              </a:ext>
            </a:extLst>
          </p:cNvPr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55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448" y="1833933"/>
            <a:ext cx="1131482" cy="380316"/>
          </a:xfrm>
          <a:prstGeom prst="rect">
            <a:avLst/>
          </a:prstGeom>
          <a:ln w="12700">
            <a:miter lim="400000"/>
          </a:ln>
        </p:spPr>
      </p:pic>
      <p:sp>
        <p:nvSpPr>
          <p:cNvPr id="1431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2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3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4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5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6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7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8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9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0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1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2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3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4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5" name="Rectangle"/>
          <p:cNvSpPr/>
          <p:nvPr/>
        </p:nvSpPr>
        <p:spPr>
          <a:xfrm>
            <a:off x="10012312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6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7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8" name="Rectangle"/>
          <p:cNvSpPr/>
          <p:nvPr/>
        </p:nvSpPr>
        <p:spPr>
          <a:xfrm>
            <a:off x="8520179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49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0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1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2" name="Rectangle"/>
          <p:cNvSpPr/>
          <p:nvPr/>
        </p:nvSpPr>
        <p:spPr>
          <a:xfrm>
            <a:off x="7028046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3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454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5" name="Line"/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6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7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8" name="Line"/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9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0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1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2" name="Line"/>
          <p:cNvSpPr/>
          <p:nvPr/>
        </p:nvSpPr>
        <p:spPr>
          <a:xfrm>
            <a:off x="9740157" y="518868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3" name="Line"/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4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5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6" name="Line"/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7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8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69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0" name="Line"/>
          <p:cNvSpPr/>
          <p:nvPr/>
        </p:nvSpPr>
        <p:spPr>
          <a:xfrm>
            <a:off x="7609616" y="51819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1" name="Line"/>
          <p:cNvSpPr/>
          <p:nvPr/>
        </p:nvSpPr>
        <p:spPr>
          <a:xfrm>
            <a:off x="9112798" y="518868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2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3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4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5" name="Rectangle 49"/>
          <p:cNvSpPr txBox="1"/>
          <p:nvPr/>
        </p:nvSpPr>
        <p:spPr>
          <a:xfrm>
            <a:off x="8510657" y="55677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19</a:t>
            </a:r>
          </a:p>
        </p:txBody>
      </p:sp>
      <p:sp>
        <p:nvSpPr>
          <p:cNvPr id="1476" name="Rectangle 50"/>
          <p:cNvSpPr txBox="1"/>
          <p:nvPr/>
        </p:nvSpPr>
        <p:spPr>
          <a:xfrm>
            <a:off x="10049561" y="5567723"/>
            <a:ext cx="1045684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20</a:t>
            </a:r>
          </a:p>
        </p:txBody>
      </p:sp>
      <p:sp>
        <p:nvSpPr>
          <p:cNvPr id="1477" name="Rectangle 51"/>
          <p:cNvSpPr txBox="1"/>
          <p:nvPr/>
        </p:nvSpPr>
        <p:spPr>
          <a:xfrm>
            <a:off x="7037570" y="5567723"/>
            <a:ext cx="109245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18</a:t>
            </a:r>
          </a:p>
        </p:txBody>
      </p:sp>
      <p:sp>
        <p:nvSpPr>
          <p:cNvPr id="1478" name="Rectangle 52"/>
          <p:cNvSpPr txBox="1"/>
          <p:nvPr/>
        </p:nvSpPr>
        <p:spPr>
          <a:xfrm>
            <a:off x="1049989" y="55677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</p:txBody>
      </p:sp>
      <p:sp>
        <p:nvSpPr>
          <p:cNvPr id="1479" name="Rectangle 53"/>
          <p:cNvSpPr txBox="1"/>
          <p:nvPr/>
        </p:nvSpPr>
        <p:spPr>
          <a:xfrm>
            <a:off x="2542121" y="5567723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16</a:t>
            </a:r>
          </a:p>
        </p:txBody>
      </p:sp>
      <p:sp>
        <p:nvSpPr>
          <p:cNvPr id="1480" name="Rectangle 54"/>
          <p:cNvSpPr txBox="1"/>
          <p:nvPr/>
        </p:nvSpPr>
        <p:spPr>
          <a:xfrm>
            <a:off x="8540338" y="4625329"/>
            <a:ext cx="109245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14</a:t>
            </a:r>
          </a:p>
        </p:txBody>
      </p:sp>
      <p:sp>
        <p:nvSpPr>
          <p:cNvPr id="1481" name="Rectangle 55"/>
          <p:cNvSpPr txBox="1"/>
          <p:nvPr/>
        </p:nvSpPr>
        <p:spPr>
          <a:xfrm>
            <a:off x="5526389" y="4625329"/>
            <a:ext cx="114559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12</a:t>
            </a:r>
          </a:p>
        </p:txBody>
      </p:sp>
      <p:sp>
        <p:nvSpPr>
          <p:cNvPr id="1482" name="Rectangle 56"/>
          <p:cNvSpPr txBox="1"/>
          <p:nvPr/>
        </p:nvSpPr>
        <p:spPr>
          <a:xfrm>
            <a:off x="4064726" y="4625329"/>
            <a:ext cx="1087571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11</a:t>
            </a:r>
          </a:p>
        </p:txBody>
      </p:sp>
      <p:sp>
        <p:nvSpPr>
          <p:cNvPr id="1483" name="Rectangle 57"/>
          <p:cNvSpPr txBox="1"/>
          <p:nvPr/>
        </p:nvSpPr>
        <p:spPr>
          <a:xfrm>
            <a:off x="8510657" y="3671079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8</a:t>
            </a:r>
          </a:p>
        </p:txBody>
      </p:sp>
      <p:sp>
        <p:nvSpPr>
          <p:cNvPr id="1484" name="Rectangle 58"/>
          <p:cNvSpPr txBox="1"/>
          <p:nvPr/>
        </p:nvSpPr>
        <p:spPr>
          <a:xfrm>
            <a:off x="1075818" y="4625329"/>
            <a:ext cx="1087570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9</a:t>
            </a:r>
          </a:p>
        </p:txBody>
      </p:sp>
      <p:sp>
        <p:nvSpPr>
          <p:cNvPr id="1485" name="Rectangle 59"/>
          <p:cNvSpPr txBox="1"/>
          <p:nvPr/>
        </p:nvSpPr>
        <p:spPr>
          <a:xfrm>
            <a:off x="2559465" y="4625329"/>
            <a:ext cx="1121884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10</a:t>
            </a:r>
          </a:p>
        </p:txBody>
      </p:sp>
      <p:sp>
        <p:nvSpPr>
          <p:cNvPr id="1486" name="Rectangle 60"/>
          <p:cNvSpPr txBox="1"/>
          <p:nvPr/>
        </p:nvSpPr>
        <p:spPr>
          <a:xfrm>
            <a:off x="4034253" y="3671079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5</a:t>
            </a:r>
          </a:p>
        </p:txBody>
      </p:sp>
      <p:sp>
        <p:nvSpPr>
          <p:cNvPr id="1487" name="Rectangle 61"/>
          <p:cNvSpPr txBox="1"/>
          <p:nvPr/>
        </p:nvSpPr>
        <p:spPr>
          <a:xfrm>
            <a:off x="5535828" y="3671079"/>
            <a:ext cx="1129787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6</a:t>
            </a:r>
          </a:p>
        </p:txBody>
      </p:sp>
      <p:sp>
        <p:nvSpPr>
          <p:cNvPr id="1488" name="Rectangle 62"/>
          <p:cNvSpPr txBox="1"/>
          <p:nvPr/>
        </p:nvSpPr>
        <p:spPr>
          <a:xfrm>
            <a:off x="7039709" y="3671079"/>
            <a:ext cx="1121884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7</a:t>
            </a:r>
          </a:p>
        </p:txBody>
      </p:sp>
      <p:sp>
        <p:nvSpPr>
          <p:cNvPr id="1489" name="Rectangle 63"/>
          <p:cNvSpPr txBox="1"/>
          <p:nvPr/>
        </p:nvSpPr>
        <p:spPr>
          <a:xfrm>
            <a:off x="5526389" y="2750645"/>
            <a:ext cx="114559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1490" name="Rectangle 64"/>
          <p:cNvSpPr txBox="1"/>
          <p:nvPr/>
        </p:nvSpPr>
        <p:spPr>
          <a:xfrm>
            <a:off x="4053766" y="2750645"/>
            <a:ext cx="1109491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1491" name="Rectangle 65"/>
          <p:cNvSpPr txBox="1"/>
          <p:nvPr/>
        </p:nvSpPr>
        <p:spPr>
          <a:xfrm>
            <a:off x="7018521" y="2750645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3</a:t>
            </a:r>
          </a:p>
        </p:txBody>
      </p:sp>
      <p:sp>
        <p:nvSpPr>
          <p:cNvPr id="1492" name="Rectangle 66"/>
          <p:cNvSpPr txBox="1"/>
          <p:nvPr/>
        </p:nvSpPr>
        <p:spPr>
          <a:xfrm>
            <a:off x="2579450" y="3671079"/>
            <a:ext cx="1092456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>
            <a:spAutoFit/>
          </a:bodyPr>
          <a:lstStyle>
            <a:lvl1pPr algn="ctr" defTabSz="2177095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solidFill>
                  <a:schemeClr val="bg1">
                    <a:lumMod val="65000"/>
                  </a:schemeClr>
                </a:solidFill>
              </a:rPr>
              <a:t>4</a:t>
            </a:r>
          </a:p>
        </p:txBody>
      </p:sp>
      <p:sp>
        <p:nvSpPr>
          <p:cNvPr id="1493" name="Rectangle 67"/>
          <p:cNvSpPr txBox="1"/>
          <p:nvPr/>
        </p:nvSpPr>
        <p:spPr>
          <a:xfrm>
            <a:off x="7018521" y="4625329"/>
            <a:ext cx="1139228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13</a:t>
            </a:r>
          </a:p>
        </p:txBody>
      </p:sp>
      <p:sp>
        <p:nvSpPr>
          <p:cNvPr id="1494" name="Rectangle 68"/>
          <p:cNvSpPr txBox="1"/>
          <p:nvPr/>
        </p:nvSpPr>
        <p:spPr>
          <a:xfrm>
            <a:off x="4042925" y="5567723"/>
            <a:ext cx="1121884" cy="417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4423" tIns="54423" rIns="54423" bIns="54423" anchor="ctr">
            <a:spAutoFit/>
          </a:bodyPr>
          <a:lstStyle>
            <a:lvl1pPr algn="ctr" defTabSz="2177095">
              <a:defRPr b="1" spc="-14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solidFill>
                  <a:schemeClr val="bg1">
                    <a:lumMod val="65000"/>
                  </a:schemeClr>
                </a:solidFill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10297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448" y="183393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7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137" y="276933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8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448" y="3699652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9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137" y="4635051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70" y="2777307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961" y="3712706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270" y="464303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3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961" y="5578429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4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785" y="2777307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5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474" y="3712706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785" y="464303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7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474" y="5578429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8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14" y="3714521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9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925" y="4644842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0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14" y="5580242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1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356" y="4649194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2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45" y="5584592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3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346" y="3702190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4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0657" y="4632514"/>
            <a:ext cx="1131482" cy="380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5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346" y="5567913"/>
            <a:ext cx="1131482" cy="380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6" name="GettyImages-522323150.jpg" descr="GettyImages-5223231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9141" y="5586406"/>
            <a:ext cx="1131482" cy="380318"/>
          </a:xfrm>
          <a:prstGeom prst="rect">
            <a:avLst/>
          </a:prstGeom>
          <a:ln w="12700">
            <a:miter lim="400000"/>
          </a:ln>
        </p:spPr>
      </p:pic>
      <p:sp>
        <p:nvSpPr>
          <p:cNvPr id="1517" name="Rectangle"/>
          <p:cNvSpPr/>
          <p:nvPr/>
        </p:nvSpPr>
        <p:spPr>
          <a:xfrm>
            <a:off x="5535911" y="783696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18" name="Rectangle"/>
          <p:cNvSpPr/>
          <p:nvPr/>
        </p:nvSpPr>
        <p:spPr>
          <a:xfrm>
            <a:off x="5535911" y="1722722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19" name="Rectangle"/>
          <p:cNvSpPr/>
          <p:nvPr/>
        </p:nvSpPr>
        <p:spPr>
          <a:xfrm>
            <a:off x="5535911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0" name="Rectangle"/>
          <p:cNvSpPr/>
          <p:nvPr/>
        </p:nvSpPr>
        <p:spPr>
          <a:xfrm>
            <a:off x="5535911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1" name="Rectangle"/>
          <p:cNvSpPr/>
          <p:nvPr/>
        </p:nvSpPr>
        <p:spPr>
          <a:xfrm>
            <a:off x="5535911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2" name="Rectangle"/>
          <p:cNvSpPr/>
          <p:nvPr/>
        </p:nvSpPr>
        <p:spPr>
          <a:xfrm>
            <a:off x="4043778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3" name="Rectangle"/>
          <p:cNvSpPr/>
          <p:nvPr/>
        </p:nvSpPr>
        <p:spPr>
          <a:xfrm>
            <a:off x="4043778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4" name="Rectangle"/>
          <p:cNvSpPr/>
          <p:nvPr/>
        </p:nvSpPr>
        <p:spPr>
          <a:xfrm>
            <a:off x="4043778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5" name="Rectangle"/>
          <p:cNvSpPr/>
          <p:nvPr/>
        </p:nvSpPr>
        <p:spPr>
          <a:xfrm>
            <a:off x="4043778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6" name="Rectangle"/>
          <p:cNvSpPr/>
          <p:nvPr/>
        </p:nvSpPr>
        <p:spPr>
          <a:xfrm>
            <a:off x="2551643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7" name="Rectangle"/>
          <p:cNvSpPr/>
          <p:nvPr/>
        </p:nvSpPr>
        <p:spPr>
          <a:xfrm>
            <a:off x="2551643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8" name="Rectangle"/>
          <p:cNvSpPr/>
          <p:nvPr/>
        </p:nvSpPr>
        <p:spPr>
          <a:xfrm>
            <a:off x="2551643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9" name="Rectangle"/>
          <p:cNvSpPr/>
          <p:nvPr/>
        </p:nvSpPr>
        <p:spPr>
          <a:xfrm>
            <a:off x="1059510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0" name="Rectangle"/>
          <p:cNvSpPr/>
          <p:nvPr/>
        </p:nvSpPr>
        <p:spPr>
          <a:xfrm>
            <a:off x="1059510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1" name="Rectangle"/>
          <p:cNvSpPr/>
          <p:nvPr/>
        </p:nvSpPr>
        <p:spPr>
          <a:xfrm>
            <a:off x="10012312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2" name="Rectangle"/>
          <p:cNvSpPr/>
          <p:nvPr/>
        </p:nvSpPr>
        <p:spPr>
          <a:xfrm>
            <a:off x="8520179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3" name="Rectangle"/>
          <p:cNvSpPr/>
          <p:nvPr/>
        </p:nvSpPr>
        <p:spPr>
          <a:xfrm>
            <a:off x="8520179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4" name="Rectangle"/>
          <p:cNvSpPr/>
          <p:nvPr/>
        </p:nvSpPr>
        <p:spPr>
          <a:xfrm>
            <a:off x="8520179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5" name="Rectangle"/>
          <p:cNvSpPr/>
          <p:nvPr/>
        </p:nvSpPr>
        <p:spPr>
          <a:xfrm>
            <a:off x="7028046" y="2661748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6" name="Rectangle"/>
          <p:cNvSpPr/>
          <p:nvPr/>
        </p:nvSpPr>
        <p:spPr>
          <a:xfrm>
            <a:off x="7028046" y="360077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7" name="Rectangle"/>
          <p:cNvSpPr/>
          <p:nvPr/>
        </p:nvSpPr>
        <p:spPr>
          <a:xfrm>
            <a:off x="7028046" y="4539799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8" name="Rectangle"/>
          <p:cNvSpPr/>
          <p:nvPr/>
        </p:nvSpPr>
        <p:spPr>
          <a:xfrm>
            <a:off x="7028046" y="5478824"/>
            <a:ext cx="1120179" cy="595480"/>
          </a:xfrm>
          <a:prstGeom prst="rect">
            <a:avLst/>
          </a:prstGeom>
          <a:ln w="38100">
            <a:solidFill>
              <a:srgbClr val="6BC6C6"/>
            </a:solidFill>
          </a:ln>
        </p:spPr>
        <p:txBody>
          <a:bodyPr lIns="60956" tIns="60956" rIns="60956" bIns="60956" anchor="ctr"/>
          <a:lstStyle/>
          <a:p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9" name="YOU"/>
          <p:cNvSpPr txBox="1"/>
          <p:nvPr/>
        </p:nvSpPr>
        <p:spPr>
          <a:xfrm>
            <a:off x="5530264" y="807751"/>
            <a:ext cx="1131482" cy="5539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6" tIns="60956" rIns="60956" bIns="60956">
            <a:spAutoFit/>
          </a:bodyPr>
          <a:lstStyle>
            <a:lvl1pPr algn="ctr">
              <a:defRPr sz="5600" b="1" spc="-16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800" dirty="0">
                <a:solidFill>
                  <a:schemeClr val="bg1">
                    <a:lumMod val="65000"/>
                  </a:schemeClr>
                </a:solidFill>
              </a:rPr>
              <a:t>YOU</a:t>
            </a:r>
          </a:p>
        </p:txBody>
      </p:sp>
      <p:sp>
        <p:nvSpPr>
          <p:cNvPr id="1540" name="Line"/>
          <p:cNvSpPr/>
          <p:nvPr/>
        </p:nvSpPr>
        <p:spPr>
          <a:xfrm>
            <a:off x="6096000" y="1432585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1" name="Line"/>
          <p:cNvSpPr/>
          <p:nvPr/>
        </p:nvSpPr>
        <p:spPr>
          <a:xfrm>
            <a:off x="6096000" y="237160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2" name="Line"/>
          <p:cNvSpPr/>
          <p:nvPr/>
        </p:nvSpPr>
        <p:spPr>
          <a:xfrm>
            <a:off x="6096000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3" name="Line"/>
          <p:cNvSpPr/>
          <p:nvPr/>
        </p:nvSpPr>
        <p:spPr>
          <a:xfrm>
            <a:off x="6096000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4" name="Line"/>
          <p:cNvSpPr/>
          <p:nvPr/>
        </p:nvSpPr>
        <p:spPr>
          <a:xfrm>
            <a:off x="6695413" y="237160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5" name="Line"/>
          <p:cNvSpPr/>
          <p:nvPr/>
        </p:nvSpPr>
        <p:spPr>
          <a:xfrm>
            <a:off x="82177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6" name="Line"/>
          <p:cNvSpPr/>
          <p:nvPr/>
        </p:nvSpPr>
        <p:spPr>
          <a:xfrm>
            <a:off x="6708585" y="3310637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7" name="Line"/>
          <p:cNvSpPr/>
          <p:nvPr/>
        </p:nvSpPr>
        <p:spPr>
          <a:xfrm>
            <a:off x="8230957" y="4249661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8" name="Line"/>
          <p:cNvSpPr/>
          <p:nvPr/>
        </p:nvSpPr>
        <p:spPr>
          <a:xfrm>
            <a:off x="9740157" y="5188689"/>
            <a:ext cx="243468" cy="24346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9" name="Line"/>
          <p:cNvSpPr/>
          <p:nvPr/>
        </p:nvSpPr>
        <p:spPr>
          <a:xfrm flipH="1">
            <a:off x="5249079" y="2378343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0" name="Line"/>
          <p:cNvSpPr/>
          <p:nvPr/>
        </p:nvSpPr>
        <p:spPr>
          <a:xfrm flipH="1">
            <a:off x="3713982" y="331737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1" name="Line"/>
          <p:cNvSpPr/>
          <p:nvPr/>
        </p:nvSpPr>
        <p:spPr>
          <a:xfrm flipH="1">
            <a:off x="3713982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2" name="Line"/>
          <p:cNvSpPr/>
          <p:nvPr/>
        </p:nvSpPr>
        <p:spPr>
          <a:xfrm flipH="1">
            <a:off x="3713982" y="5195420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3" name="Line"/>
          <p:cNvSpPr/>
          <p:nvPr/>
        </p:nvSpPr>
        <p:spPr>
          <a:xfrm flipH="1">
            <a:off x="2247300" y="4256395"/>
            <a:ext cx="229998" cy="22999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4" name="Line"/>
          <p:cNvSpPr/>
          <p:nvPr/>
        </p:nvSpPr>
        <p:spPr>
          <a:xfrm>
            <a:off x="1622094" y="5188193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5" name="Line"/>
          <p:cNvSpPr/>
          <p:nvPr/>
        </p:nvSpPr>
        <p:spPr>
          <a:xfrm>
            <a:off x="7588135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6" name="Line"/>
          <p:cNvSpPr/>
          <p:nvPr/>
        </p:nvSpPr>
        <p:spPr>
          <a:xfrm>
            <a:off x="7609616" y="51819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7" name="Line"/>
          <p:cNvSpPr/>
          <p:nvPr/>
        </p:nvSpPr>
        <p:spPr>
          <a:xfrm>
            <a:off x="9112798" y="5188689"/>
            <a:ext cx="0" cy="2367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8" name="Line"/>
          <p:cNvSpPr/>
          <p:nvPr/>
        </p:nvSpPr>
        <p:spPr>
          <a:xfrm>
            <a:off x="4603522" y="3310634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9" name="Line"/>
          <p:cNvSpPr/>
          <p:nvPr/>
        </p:nvSpPr>
        <p:spPr>
          <a:xfrm>
            <a:off x="4603522" y="424966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60" name="Line"/>
          <p:cNvSpPr/>
          <p:nvPr/>
        </p:nvSpPr>
        <p:spPr>
          <a:xfrm>
            <a:off x="4603522" y="5194650"/>
            <a:ext cx="0" cy="23673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tailEnd type="triangle"/>
          </a:ln>
        </p:spPr>
        <p:txBody>
          <a:bodyPr lIns="60956" tIns="60956" rIns="60956" bIns="60956"/>
          <a:lstStyle/>
          <a:p>
            <a:pPr>
              <a:defRPr>
                <a:solidFill>
                  <a:srgbClr val="FFFFFF"/>
                </a:solidFill>
              </a:defRPr>
            </a:pPr>
            <a:endParaRPr sz="9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4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endParaRPr lang="en-US" sz="4400" dirty="0">
              <a:solidFill>
                <a:srgbClr val="24315D"/>
              </a:solidFill>
            </a:endParaRPr>
          </a:p>
        </p:txBody>
      </p:sp>
      <p:sp>
        <p:nvSpPr>
          <p:cNvPr id="8" name="Sorting is the Key!">
            <a:extLst>
              <a:ext uri="{FF2B5EF4-FFF2-40B4-BE49-F238E27FC236}">
                <a16:creationId xmlns="" xmlns:a16="http://schemas.microsoft.com/office/drawing/2014/main" id="{CFD183C1-60EB-394C-9782-9DFC750DCA89}"/>
              </a:ext>
            </a:extLst>
          </p:cNvPr>
          <p:cNvSpPr txBox="1"/>
          <p:nvPr/>
        </p:nvSpPr>
        <p:spPr>
          <a:xfrm>
            <a:off x="990600" y="11162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rPr>
              <a:t>After you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Sort…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="" xmlns:a16="http://schemas.microsoft.com/office/drawing/2014/main" id="{830BB914-D380-C348-A837-EA63B68E7958}"/>
              </a:ext>
            </a:extLst>
          </p:cNvPr>
          <p:cNvSpPr txBox="1"/>
          <p:nvPr/>
        </p:nvSpPr>
        <p:spPr>
          <a:xfrm>
            <a:off x="5136397" y="2727714"/>
            <a:ext cx="4924718" cy="140257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/>
          <a:p>
            <a:pPr algn="ctr" defTabSz="1088468">
              <a:defRPr sz="11600" spc="-348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4200" dirty="0">
                <a:solidFill>
                  <a:schemeClr val="bg1">
                    <a:lumMod val="95000"/>
                  </a:schemeClr>
                </a:solidFill>
              </a:rPr>
              <a:t>P</a:t>
            </a:r>
            <a:r>
              <a:rPr sz="4200" dirty="0">
                <a:solidFill>
                  <a:schemeClr val="bg1">
                    <a:lumMod val="95000"/>
                  </a:schemeClr>
                </a:solidFill>
              </a:rPr>
              <a:t>romote  the</a:t>
            </a:r>
          </a:p>
          <a:p>
            <a:pPr algn="ctr" defTabSz="1088468">
              <a:defRPr sz="11600" b="1" spc="-348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4200" dirty="0">
                <a:solidFill>
                  <a:schemeClr val="bg1">
                    <a:lumMod val="65000"/>
                  </a:schemeClr>
                </a:solidFill>
              </a:rPr>
              <a:t> ACN system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5BB48CFC-4E0E-BD49-8AF5-18199523D192}"/>
              </a:ext>
            </a:extLst>
          </p:cNvPr>
          <p:cNvCxnSpPr>
            <a:cxnSpLocks/>
          </p:cNvCxnSpPr>
          <p:nvPr/>
        </p:nvCxnSpPr>
        <p:spPr>
          <a:xfrm>
            <a:off x="4889240" y="1898404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07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Rectangle 2"/>
          <p:cNvSpPr txBox="1"/>
          <p:nvPr/>
        </p:nvSpPr>
        <p:spPr>
          <a:xfrm>
            <a:off x="546351" y="433545"/>
            <a:ext cx="11139854" cy="93044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 algn="ctr" defTabSz="2201133">
              <a:defRPr sz="14000" b="1" spc="-419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/>
              <a:t>What is the ACN System?</a:t>
            </a:r>
          </a:p>
        </p:txBody>
      </p:sp>
      <p:pic>
        <p:nvPicPr>
          <p:cNvPr id="9" name="GettyImages-466339628.jpg" descr="GettyImages-466339628.jpg">
            <a:extLst>
              <a:ext uri="{FF2B5EF4-FFF2-40B4-BE49-F238E27FC236}">
                <a16:creationId xmlns="" xmlns:a16="http://schemas.microsoft.com/office/drawing/2014/main" id="{BB77F8EC-10E0-8149-A7F1-0C8C32760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20" y="1740533"/>
            <a:ext cx="8162691" cy="41510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Screen Shot 2018-02-13 at 5.40.22 PM.png" descr="Screen Shot 2018-02-13 at 5.40.22 PM.png">
            <a:extLst>
              <a:ext uri="{FF2B5EF4-FFF2-40B4-BE49-F238E27FC236}">
                <a16:creationId xmlns="" xmlns:a16="http://schemas.microsoft.com/office/drawing/2014/main" id="{B7453753-EE79-944E-AB3B-C47EA2440B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178" t="17000" r="22037" b="11049"/>
          <a:stretch>
            <a:fillRect/>
          </a:stretch>
        </p:blipFill>
        <p:spPr>
          <a:xfrm>
            <a:off x="4499878" y="2819400"/>
            <a:ext cx="3127295" cy="190670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1210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Rectangle 2"/>
          <p:cNvSpPr txBox="1"/>
          <p:nvPr/>
        </p:nvSpPr>
        <p:spPr>
          <a:xfrm>
            <a:off x="911428" y="741612"/>
            <a:ext cx="10657186" cy="82849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2860" tIns="22860" rIns="22860" bIns="22860">
            <a:spAutoFit/>
          </a:bodyPr>
          <a:lstStyle/>
          <a:p>
            <a:pPr defTabSz="1088420">
              <a:lnSpc>
                <a:spcPct val="80000"/>
              </a:lnSpc>
              <a:defRPr sz="12400" b="1" spc="-372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6200" dirty="0">
                <a:solidFill>
                  <a:schemeClr val="bg1">
                    <a:lumMod val="95000"/>
                  </a:schemeClr>
                </a:solidFill>
              </a:rPr>
              <a:t>The ACN Syste</a:t>
            </a:r>
            <a:r>
              <a:rPr lang="en-US" sz="6200" dirty="0">
                <a:solidFill>
                  <a:schemeClr val="bg1">
                    <a:lumMod val="95000"/>
                  </a:schemeClr>
                </a:solidFill>
              </a:rPr>
              <a:t>m</a:t>
            </a:r>
            <a:endParaRPr lang="en-US" sz="45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73" name="Group 9"/>
          <p:cNvGrpSpPr/>
          <p:nvPr/>
        </p:nvGrpSpPr>
        <p:grpSpPr>
          <a:xfrm>
            <a:off x="2094744" y="5590044"/>
            <a:ext cx="5191164" cy="523220"/>
            <a:chOff x="0" y="-25189"/>
            <a:chExt cx="10382329" cy="1046441"/>
          </a:xfrm>
        </p:grpSpPr>
        <p:sp>
          <p:nvSpPr>
            <p:cNvPr id="671" name="Hexagon 18"/>
            <p:cNvSpPr/>
            <p:nvPr/>
          </p:nvSpPr>
          <p:spPr>
            <a:xfrm>
              <a:off x="0" y="0"/>
              <a:ext cx="2993539" cy="98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5079BC"/>
            </a:solidFill>
            <a:ln w="25400" cap="flat">
              <a:noFill/>
              <a:miter lim="400000"/>
            </a:ln>
            <a:effectLst>
              <a:outerShdw blurRad="101600" dist="635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 defTabSz="412719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672" name="Rectangle 25"/>
            <p:cNvSpPr txBox="1"/>
            <p:nvPr/>
          </p:nvSpPr>
          <p:spPr>
            <a:xfrm>
              <a:off x="3135600" y="-25189"/>
              <a:ext cx="7246729" cy="104644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 defTabSz="2176999">
                <a:spcBef>
                  <a:spcPts val="1600"/>
                </a:spcBef>
                <a:defRPr sz="5200" spc="-156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sz="2600" dirty="0">
                  <a:solidFill>
                    <a:schemeClr val="bg1">
                      <a:lumMod val="65000"/>
                    </a:schemeClr>
                  </a:solidFill>
                </a:rPr>
                <a:t>Business Opportunity Meeting</a:t>
              </a:r>
            </a:p>
          </p:txBody>
        </p:sp>
      </p:grpSp>
      <p:grpSp>
        <p:nvGrpSpPr>
          <p:cNvPr id="676" name="Group 5"/>
          <p:cNvGrpSpPr/>
          <p:nvPr/>
        </p:nvGrpSpPr>
        <p:grpSpPr>
          <a:xfrm>
            <a:off x="3329638" y="4916687"/>
            <a:ext cx="3634013" cy="523220"/>
            <a:chOff x="0" y="-35298"/>
            <a:chExt cx="7268024" cy="1046441"/>
          </a:xfrm>
        </p:grpSpPr>
        <p:sp>
          <p:nvSpPr>
            <p:cNvPr id="674" name="Hexagon 19"/>
            <p:cNvSpPr/>
            <p:nvPr/>
          </p:nvSpPr>
          <p:spPr>
            <a:xfrm>
              <a:off x="0" y="0"/>
              <a:ext cx="2993539" cy="98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0065C1"/>
            </a:solidFill>
            <a:ln w="25400" cap="flat">
              <a:noFill/>
              <a:miter lim="400000"/>
            </a:ln>
            <a:effectLst>
              <a:outerShdw blurRad="101600" dist="635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 defTabSz="412719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675" name="Rectangle 26"/>
            <p:cNvSpPr txBox="1"/>
            <p:nvPr/>
          </p:nvSpPr>
          <p:spPr>
            <a:xfrm>
              <a:off x="3182805" y="-35298"/>
              <a:ext cx="4085219" cy="104644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 defTabSz="2176999">
                <a:spcBef>
                  <a:spcPts val="1600"/>
                </a:spcBef>
                <a:defRPr sz="5200" spc="-156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</a:rPr>
                <a:t>Weekly Trainings</a:t>
              </a:r>
              <a:endParaRPr sz="2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79" name="Group 10"/>
          <p:cNvGrpSpPr/>
          <p:nvPr/>
        </p:nvGrpSpPr>
        <p:grpSpPr>
          <a:xfrm>
            <a:off x="4556777" y="4244759"/>
            <a:ext cx="3450584" cy="523220"/>
            <a:chOff x="0" y="-12783"/>
            <a:chExt cx="6901166" cy="1046441"/>
          </a:xfrm>
        </p:grpSpPr>
        <p:sp>
          <p:nvSpPr>
            <p:cNvPr id="677" name="Hexagon 20"/>
            <p:cNvSpPr/>
            <p:nvPr/>
          </p:nvSpPr>
          <p:spPr>
            <a:xfrm>
              <a:off x="0" y="0"/>
              <a:ext cx="2993537" cy="98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9BD3F3"/>
            </a:solidFill>
            <a:ln w="25400" cap="flat">
              <a:noFill/>
              <a:miter lim="400000"/>
            </a:ln>
            <a:effectLst>
              <a:outerShdw blurRad="101600" dist="635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 defTabSz="412719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678" name="Rectangle 27"/>
            <p:cNvSpPr txBox="1"/>
            <p:nvPr/>
          </p:nvSpPr>
          <p:spPr>
            <a:xfrm>
              <a:off x="3070375" y="-12783"/>
              <a:ext cx="3830791" cy="104644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 defTabSz="2176999">
                <a:spcBef>
                  <a:spcPts val="1600"/>
                </a:spcBef>
                <a:defRPr sz="5200" spc="-156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</a:rPr>
                <a:t>Regional Events</a:t>
              </a:r>
              <a:endParaRPr sz="2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82" name="Group 6"/>
          <p:cNvGrpSpPr/>
          <p:nvPr/>
        </p:nvGrpSpPr>
        <p:grpSpPr>
          <a:xfrm>
            <a:off x="5771024" y="3599586"/>
            <a:ext cx="3870202" cy="525024"/>
            <a:chOff x="0" y="0"/>
            <a:chExt cx="7740400" cy="1050045"/>
          </a:xfrm>
        </p:grpSpPr>
        <p:sp>
          <p:nvSpPr>
            <p:cNvPr id="680" name="Hexagon 21"/>
            <p:cNvSpPr/>
            <p:nvPr/>
          </p:nvSpPr>
          <p:spPr>
            <a:xfrm>
              <a:off x="0" y="0"/>
              <a:ext cx="2993536" cy="98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67C8C6"/>
            </a:solidFill>
            <a:ln w="25400" cap="flat">
              <a:noFill/>
              <a:miter lim="400000"/>
            </a:ln>
            <a:effectLst>
              <a:outerShdw blurRad="101600" dist="635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 defTabSz="412719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681" name="Rectangle 28"/>
            <p:cNvSpPr txBox="1"/>
            <p:nvPr/>
          </p:nvSpPr>
          <p:spPr>
            <a:xfrm>
              <a:off x="3077844" y="3608"/>
              <a:ext cx="4662556" cy="104643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 defTabSz="2176999">
                <a:spcBef>
                  <a:spcPts val="1600"/>
                </a:spcBef>
                <a:defRPr sz="5200" spc="-156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</a:rPr>
                <a:t>Leadership Training</a:t>
              </a:r>
              <a:endParaRPr sz="2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85" name="Group 7"/>
          <p:cNvGrpSpPr/>
          <p:nvPr/>
        </p:nvGrpSpPr>
        <p:grpSpPr>
          <a:xfrm>
            <a:off x="7000630" y="2964047"/>
            <a:ext cx="4135455" cy="532180"/>
            <a:chOff x="0" y="0"/>
            <a:chExt cx="8270904" cy="1064357"/>
          </a:xfrm>
        </p:grpSpPr>
        <p:sp>
          <p:nvSpPr>
            <p:cNvPr id="683" name="Hexagon 22"/>
            <p:cNvSpPr/>
            <p:nvPr/>
          </p:nvSpPr>
          <p:spPr>
            <a:xfrm>
              <a:off x="0" y="0"/>
              <a:ext cx="2993536" cy="98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379DCB"/>
            </a:solidFill>
            <a:ln w="25400" cap="flat">
              <a:noFill/>
              <a:miter lim="400000"/>
            </a:ln>
            <a:effectLst>
              <a:outerShdw blurRad="101600" dist="635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 defTabSz="412719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684" name="Rectangle 29"/>
            <p:cNvSpPr txBox="1"/>
            <p:nvPr/>
          </p:nvSpPr>
          <p:spPr>
            <a:xfrm>
              <a:off x="3082436" y="17920"/>
              <a:ext cx="5188468" cy="104643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 defTabSz="2176999">
                <a:spcBef>
                  <a:spcPts val="1600"/>
                </a:spcBef>
                <a:defRPr sz="5200" spc="-156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sz="2600" dirty="0">
                  <a:solidFill>
                    <a:schemeClr val="bg1">
                      <a:lumMod val="65000"/>
                    </a:schemeClr>
                  </a:solidFill>
                </a:rPr>
                <a:t>International Training </a:t>
              </a:r>
            </a:p>
          </p:txBody>
        </p:sp>
      </p:grpSp>
      <p:sp>
        <p:nvSpPr>
          <p:cNvPr id="686" name="IBOs must attend all these events to be fully enrolled in ACN"/>
          <p:cNvSpPr txBox="1"/>
          <p:nvPr/>
        </p:nvSpPr>
        <p:spPr>
          <a:xfrm>
            <a:off x="904557" y="2407228"/>
            <a:ext cx="123167" cy="571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6" tIns="60956" rIns="60956" bIns="60956">
            <a:spAutoFit/>
          </a:bodyPr>
          <a:lstStyle/>
          <a:p>
            <a:pPr defTabSz="1088420">
              <a:lnSpc>
                <a:spcPts val="3451"/>
              </a:lnSpc>
              <a:defRPr sz="6400" i="1" spc="-192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3200" b="1" dirty="0">
              <a:solidFill>
                <a:srgbClr val="67BAF6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DE828BA-913E-0B43-A47A-5F061E88FC7B}"/>
              </a:ext>
            </a:extLst>
          </p:cNvPr>
          <p:cNvSpPr txBox="1"/>
          <p:nvPr/>
        </p:nvSpPr>
        <p:spPr>
          <a:xfrm>
            <a:off x="904557" y="1675272"/>
            <a:ext cx="6553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Series of essential events – </a:t>
            </a:r>
          </a:p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IBOs must attend all these events</a:t>
            </a:r>
            <a:br>
              <a:rPr lang="en-US" sz="32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to be fully 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enrolled in ACN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B9345780-8F16-7D45-ACED-FFA47174DD64}"/>
              </a:ext>
            </a:extLst>
          </p:cNvPr>
          <p:cNvCxnSpPr>
            <a:cxnSpLocks/>
          </p:cNvCxnSpPr>
          <p:nvPr/>
        </p:nvCxnSpPr>
        <p:spPr>
          <a:xfrm flipV="1">
            <a:off x="865764" y="1577866"/>
            <a:ext cx="7921287" cy="14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42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" grpId="0" animBg="1" advAuto="0"/>
      <p:bldP spid="676" grpId="0" animBg="1" advAuto="0"/>
      <p:bldP spid="679" grpId="0" animBg="1" advAuto="0"/>
      <p:bldP spid="682" grpId="0" animBg="1" advAuto="0"/>
      <p:bldP spid="685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rting is the Key!"/>
          <p:cNvSpPr txBox="1"/>
          <p:nvPr/>
        </p:nvSpPr>
        <p:spPr>
          <a:xfrm>
            <a:off x="4976031" y="398391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“You can’t say the </a:t>
            </a:r>
            <a:r>
              <a:rPr lang="en-US" sz="2400" b="1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thing </a:t>
            </a:r>
            <a:b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to the </a:t>
            </a:r>
            <a:r>
              <a:rPr lang="en-US" sz="2400" b="1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wrong</a:t>
            </a: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person.” </a:t>
            </a:r>
          </a:p>
          <a:p>
            <a:pPr indent="-22860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i="1" spc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“And you can’t say the </a:t>
            </a:r>
            <a:r>
              <a:rPr lang="en-US" sz="2400" b="1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wrong</a:t>
            </a: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thing </a:t>
            </a:r>
            <a:b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to the </a:t>
            </a:r>
            <a:r>
              <a:rPr lang="en-US" sz="2400" b="1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2400" i="1" spc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person.”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1F8018B-7D54-D742-86A9-F61F77A97F82}"/>
              </a:ext>
            </a:extLst>
          </p:cNvPr>
          <p:cNvSpPr/>
          <p:nvPr/>
        </p:nvSpPr>
        <p:spPr>
          <a:xfrm>
            <a:off x="340374" y="5230985"/>
            <a:ext cx="109305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i="1" dirty="0">
                <a:solidFill>
                  <a:schemeClr val="bg1">
                    <a:lumMod val="65000"/>
                  </a:schemeClr>
                </a:solidFill>
              </a:rPr>
              <a:t>Timing not Talent</a:t>
            </a:r>
          </a:p>
          <a:p>
            <a:pPr algn="ctr"/>
            <a:r>
              <a:rPr lang="en-US" sz="3200" i="1" dirty="0">
                <a:solidFill>
                  <a:schemeClr val="bg1">
                    <a:lumMod val="65000"/>
                  </a:schemeClr>
                </a:solidFill>
              </a:rPr>
              <a:t>Will determine whether or not someone will be interested in ACN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60C21A6B-BE16-4443-B396-A76D318C7621}"/>
              </a:ext>
            </a:extLst>
          </p:cNvPr>
          <p:cNvCxnSpPr>
            <a:cxnSpLocks/>
          </p:cNvCxnSpPr>
          <p:nvPr/>
        </p:nvCxnSpPr>
        <p:spPr>
          <a:xfrm>
            <a:off x="4809727" y="1365779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orting is the Key!">
            <a:extLst>
              <a:ext uri="{FF2B5EF4-FFF2-40B4-BE49-F238E27FC236}">
                <a16:creationId xmlns="" xmlns:a16="http://schemas.microsoft.com/office/drawing/2014/main" id="{914C50CC-8ED6-8F40-8264-001983919C90}"/>
              </a:ext>
            </a:extLst>
          </p:cNvPr>
          <p:cNvSpPr txBox="1"/>
          <p:nvPr/>
        </p:nvSpPr>
        <p:spPr>
          <a:xfrm>
            <a:off x="838200" y="398391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Successful IBOs understand</a:t>
            </a:r>
          </a:p>
        </p:txBody>
      </p:sp>
    </p:spTree>
    <p:extLst>
      <p:ext uri="{BB962C8B-B14F-4D97-AF65-F5344CB8AC3E}">
        <p14:creationId xmlns:p14="http://schemas.microsoft.com/office/powerpoint/2010/main" val="384910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1" name="Group 4"/>
          <p:cNvGrpSpPr/>
          <p:nvPr/>
        </p:nvGrpSpPr>
        <p:grpSpPr>
          <a:xfrm>
            <a:off x="636367" y="3178607"/>
            <a:ext cx="4937145" cy="2451508"/>
            <a:chOff x="-916512" y="-2"/>
            <a:chExt cx="9874289" cy="4903014"/>
          </a:xfrm>
        </p:grpSpPr>
        <p:sp>
          <p:nvSpPr>
            <p:cNvPr id="689" name="Rectangle 1"/>
            <p:cNvSpPr txBox="1"/>
            <p:nvPr/>
          </p:nvSpPr>
          <p:spPr>
            <a:xfrm>
              <a:off x="-916512" y="2177395"/>
              <a:ext cx="9874289" cy="272561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0" tIns="60960" rIns="60960" bIns="60960" numCol="1" anchor="t">
              <a:spAutoFit/>
            </a:bodyPr>
            <a:lstStyle/>
            <a:p>
              <a:pPr algn="ctr">
                <a:lnSpc>
                  <a:spcPts val="4800"/>
                </a:lnSpc>
                <a:defRPr sz="9600" spc="-288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pPr>
              <a:r>
                <a:rPr sz="4800" dirty="0">
                  <a:solidFill>
                    <a:schemeClr val="bg1">
                      <a:lumMod val="65000"/>
                    </a:schemeClr>
                  </a:solidFill>
                </a:rPr>
                <a:t>People is </a:t>
              </a:r>
              <a:br>
                <a:rPr sz="4800" dirty="0">
                  <a:solidFill>
                    <a:schemeClr val="bg1">
                      <a:lumMod val="65000"/>
                    </a:schemeClr>
                  </a:solidFill>
                </a:rPr>
              </a:br>
              <a:r>
                <a:rPr sz="4800" b="1" dirty="0">
                  <a:solidFill>
                    <a:schemeClr val="bg1">
                      <a:lumMod val="65000"/>
                    </a:schemeClr>
                  </a:solidFill>
                </a:rPr>
                <a:t>Instant</a:t>
              </a:r>
            </a:p>
          </p:txBody>
        </p:sp>
        <p:sp>
          <p:nvSpPr>
            <p:cNvPr id="690" name="Rectangle 2"/>
            <p:cNvSpPr txBox="1"/>
            <p:nvPr/>
          </p:nvSpPr>
          <p:spPr>
            <a:xfrm>
              <a:off x="971206" y="-2"/>
              <a:ext cx="6098849" cy="193899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>
              <a:lvl1pPr>
                <a:defRPr sz="14800" b="1" spc="-444">
                  <a:solidFill>
                    <a:srgbClr val="67BAF6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lang="en-US" sz="5500" dirty="0">
                  <a:solidFill>
                    <a:schemeClr val="bg1">
                      <a:lumMod val="95000"/>
                    </a:schemeClr>
                  </a:solidFill>
                </a:rPr>
                <a:t>RECRUITING</a:t>
              </a:r>
              <a:endParaRPr sz="55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94" name="Group 7"/>
          <p:cNvGrpSpPr/>
          <p:nvPr/>
        </p:nvGrpSpPr>
        <p:grpSpPr>
          <a:xfrm>
            <a:off x="7159557" y="3178607"/>
            <a:ext cx="3988340" cy="2469568"/>
            <a:chOff x="648344" y="-85384"/>
            <a:chExt cx="7976679" cy="4939134"/>
          </a:xfrm>
        </p:grpSpPr>
        <p:sp>
          <p:nvSpPr>
            <p:cNvPr id="692" name="Rectangle 2"/>
            <p:cNvSpPr txBox="1"/>
            <p:nvPr/>
          </p:nvSpPr>
          <p:spPr>
            <a:xfrm>
              <a:off x="648344" y="2055897"/>
              <a:ext cx="7976679" cy="279785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7732" tIns="67732" rIns="67732" bIns="67732" numCol="1" anchor="ctr">
              <a:spAutoFit/>
            </a:bodyPr>
            <a:lstStyle/>
            <a:p>
              <a:pPr algn="ctr" defTabSz="1100483">
                <a:lnSpc>
                  <a:spcPts val="4900"/>
                </a:lnSpc>
                <a:defRPr sz="9600" spc="-288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pPr>
              <a:r>
                <a:rPr sz="4800" dirty="0">
                  <a:solidFill>
                    <a:schemeClr val="bg1">
                      <a:lumMod val="65000"/>
                    </a:schemeClr>
                  </a:solidFill>
                </a:rPr>
                <a:t>People is a </a:t>
              </a:r>
              <a:r>
                <a:rPr sz="4800" b="1" dirty="0">
                  <a:solidFill>
                    <a:schemeClr val="bg1">
                      <a:lumMod val="65000"/>
                    </a:schemeClr>
                  </a:solidFill>
                </a:rPr>
                <a:t>Process</a:t>
              </a:r>
            </a:p>
          </p:txBody>
        </p:sp>
        <p:sp>
          <p:nvSpPr>
            <p:cNvPr id="693" name="Rectangle 6"/>
            <p:cNvSpPr txBox="1"/>
            <p:nvPr/>
          </p:nvSpPr>
          <p:spPr>
            <a:xfrm>
              <a:off x="1741916" y="-85384"/>
              <a:ext cx="5789533" cy="193899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60960" tIns="60960" rIns="60960" bIns="60960" numCol="1" anchor="t">
              <a:spAutoFit/>
            </a:bodyPr>
            <a:lstStyle/>
            <a:p>
              <a:pPr>
                <a:defRPr sz="14800" b="1" spc="-444">
                  <a:solidFill>
                    <a:srgbClr val="67BAF6"/>
                  </a:solidFill>
                  <a:latin typeface="+mj-lt"/>
                  <a:ea typeface="+mj-ea"/>
                  <a:cs typeface="+mj-cs"/>
                  <a:sym typeface="Helvetica"/>
                </a:defRPr>
              </a:pPr>
              <a:r>
                <a:rPr lang="en-US" sz="5500" dirty="0">
                  <a:solidFill>
                    <a:schemeClr val="bg1">
                      <a:lumMod val="95000"/>
                    </a:schemeClr>
                  </a:solidFill>
                </a:rPr>
                <a:t>ENROLLING</a:t>
              </a:r>
              <a:endParaRPr sz="55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pic>
        <p:nvPicPr>
          <p:cNvPr id="695" name="Picture 8" descr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44490" y="954657"/>
            <a:ext cx="2120900" cy="2070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6" name="Picture 10" descr="Picture 1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28261" y="954657"/>
            <a:ext cx="2120900" cy="2070100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5357ECB0-0610-5B4B-8CB7-696B3E53E65A}"/>
              </a:ext>
            </a:extLst>
          </p:cNvPr>
          <p:cNvCxnSpPr>
            <a:cxnSpLocks/>
          </p:cNvCxnSpPr>
          <p:nvPr/>
        </p:nvCxnSpPr>
        <p:spPr>
          <a:xfrm>
            <a:off x="6096000" y="1889760"/>
            <a:ext cx="0" cy="297528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6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" grpId="0" animBg="1" advAuto="0"/>
      <p:bldP spid="694" grpId="0" animBg="1" advAuto="0"/>
      <p:bldP spid="695" grpId="0" animBg="1" advAuto="0"/>
      <p:bldP spid="696" grpId="0" animBg="1" advAuto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endParaRPr lang="en-US" sz="4400" dirty="0">
              <a:solidFill>
                <a:srgbClr val="24315D"/>
              </a:solidFill>
            </a:endParaRPr>
          </a:p>
        </p:txBody>
      </p:sp>
      <p:sp>
        <p:nvSpPr>
          <p:cNvPr id="8" name="Sorting is the Key!">
            <a:extLst>
              <a:ext uri="{FF2B5EF4-FFF2-40B4-BE49-F238E27FC236}">
                <a16:creationId xmlns="" xmlns:a16="http://schemas.microsoft.com/office/drawing/2014/main" id="{CFD183C1-60EB-394C-9782-9DFC750DCA89}"/>
              </a:ext>
            </a:extLst>
          </p:cNvPr>
          <p:cNvSpPr txBox="1"/>
          <p:nvPr/>
        </p:nvSpPr>
        <p:spPr>
          <a:xfrm>
            <a:off x="990600" y="11162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LEADERS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="" xmlns:a16="http://schemas.microsoft.com/office/drawing/2014/main" id="{830BB914-D380-C348-A837-EA63B68E7958}"/>
              </a:ext>
            </a:extLst>
          </p:cNvPr>
          <p:cNvSpPr txBox="1"/>
          <p:nvPr/>
        </p:nvSpPr>
        <p:spPr>
          <a:xfrm>
            <a:off x="5244680" y="2404549"/>
            <a:ext cx="5179469" cy="280295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4423" tIns="54423" rIns="54423" bIns="54423">
            <a:spAutoFit/>
          </a:bodyPr>
          <a:lstStyle/>
          <a:p>
            <a:pPr defTabSz="1088468">
              <a:defRPr sz="11600" spc="-348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4500" b="1" spc="-300" dirty="0">
                <a:solidFill>
                  <a:schemeClr val="bg1">
                    <a:lumMod val="95000"/>
                  </a:schemeClr>
                </a:solidFill>
              </a:rPr>
              <a:t>MAKE THINGS HAPPEN</a:t>
            </a:r>
          </a:p>
          <a:p>
            <a:pPr algn="ctr" defTabSz="1088468">
              <a:defRPr sz="11600" spc="-348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lang="en-US" sz="4200" b="1" dirty="0">
              <a:solidFill>
                <a:srgbClr val="24315D"/>
              </a:solidFill>
            </a:endParaRPr>
          </a:p>
          <a:p>
            <a:pPr>
              <a:defRPr sz="14800" b="1" spc="-444">
                <a:solidFill>
                  <a:srgbClr val="67BAF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4400" b="1" spc="-300" dirty="0">
                <a:solidFill>
                  <a:schemeClr val="bg1">
                    <a:lumMod val="65000"/>
                  </a:schemeClr>
                </a:solidFill>
                <a:latin typeface="+mj-lt"/>
                <a:sym typeface="Helvetica"/>
              </a:rPr>
              <a:t>Everyone else waits for things to happen!!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CAF16CC-3389-AB4A-812A-F9EBCF1AF949}"/>
              </a:ext>
            </a:extLst>
          </p:cNvPr>
          <p:cNvCxnSpPr>
            <a:cxnSpLocks/>
          </p:cNvCxnSpPr>
          <p:nvPr/>
        </p:nvCxnSpPr>
        <p:spPr>
          <a:xfrm>
            <a:off x="4796475" y="1967708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3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rPr>
              <a:t>Set an 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OPEN</a:t>
            </a:r>
            <a:r>
              <a:rPr lang="en-US" sz="4400" b="1" kern="1200" spc="0" dirty="0">
                <a:solidFill>
                  <a:srgbClr val="24315D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LINE</a:t>
            </a:r>
            <a:r>
              <a:rPr lang="en-US" sz="4400" b="1" kern="1200" spc="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b="1" kern="1200" spc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rPr>
              <a:t>Monthly Minimum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GOAL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505EABE-1486-8C4C-84F7-141906634604}"/>
              </a:ext>
            </a:extLst>
          </p:cNvPr>
          <p:cNvSpPr/>
          <p:nvPr/>
        </p:nvSpPr>
        <p:spPr>
          <a:xfrm>
            <a:off x="5771893" y="2057400"/>
            <a:ext cx="5581907" cy="2465123"/>
          </a:xfrm>
          <a:prstGeom prst="rect">
            <a:avLst/>
          </a:prstGeom>
          <a:noFill/>
          <a:ln w="28575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marL="287960" defTabSz="1219018"/>
            <a:r>
              <a:rPr lang="en-US" sz="3200" i="1" dirty="0">
                <a:solidFill>
                  <a:schemeClr val="bg1">
                    <a:lumMod val="95000"/>
                  </a:schemeClr>
                </a:solidFill>
              </a:rPr>
              <a:t>Example: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sz="9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4250" b="1" dirty="0">
                <a:solidFill>
                  <a:schemeClr val="bg1">
                    <a:lumMod val="65000"/>
                  </a:schemeClr>
                </a:solidFill>
              </a:rPr>
              <a:t>20 Open-Line CQs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6E31002-7C45-F045-A2F9-26ADE3E0E089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="" xmlns:a16="http://schemas.microsoft.com/office/drawing/2014/main" id="{4DEC15A2-A133-044F-8039-D1895F1652BF}"/>
              </a:ext>
            </a:extLst>
          </p:cNvPr>
          <p:cNvSpPr/>
          <p:nvPr/>
        </p:nvSpPr>
        <p:spPr>
          <a:xfrm>
            <a:off x="624477" y="559141"/>
            <a:ext cx="1414038" cy="1414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algn="ctr" defTabSz="1219018"/>
            <a:r>
              <a:rPr lang="en-US" sz="8800" dirty="0">
                <a:solidFill>
                  <a:srgbClr val="FFFFFF"/>
                </a:solidFill>
                <a:latin typeface="Arial Narrow"/>
              </a:rPr>
              <a:t>4</a:t>
            </a:r>
            <a:endParaRPr lang="en-US" sz="8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08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Focus on Warm Market</a:t>
            </a:r>
          </a:p>
        </p:txBody>
      </p:sp>
      <p:sp>
        <p:nvSpPr>
          <p:cNvPr id="9" name="Sorting is the Key!">
            <a:extLst>
              <a:ext uri="{FF2B5EF4-FFF2-40B4-BE49-F238E27FC236}">
                <a16:creationId xmlns="" xmlns:a16="http://schemas.microsoft.com/office/drawing/2014/main" id="{F9F982F0-5DE8-2743-B6CE-A511332B2D34}"/>
              </a:ext>
            </a:extLst>
          </p:cNvPr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1219018">
              <a:lnSpc>
                <a:spcPct val="90000"/>
              </a:lnSpc>
            </a:pPr>
            <a:r>
              <a:rPr lang="en-US" sz="4000" i="1" spc="0" dirty="0">
                <a:solidFill>
                  <a:schemeClr val="bg1">
                    <a:lumMod val="95000"/>
                  </a:schemeClr>
                </a:solidFill>
                <a:ea typeface="Helvetica"/>
                <a:cs typeface="Helvetica"/>
              </a:rPr>
              <a:t>It’s the most effective way to create momentum!</a:t>
            </a:r>
          </a:p>
          <a:p>
            <a:pPr algn="l" defTabSz="1219018">
              <a:lnSpc>
                <a:spcPct val="90000"/>
              </a:lnSpc>
            </a:pPr>
            <a:r>
              <a:rPr lang="en-US" sz="4400" i="1" spc="0" dirty="0">
                <a:solidFill>
                  <a:schemeClr val="bg1">
                    <a:lumMod val="65000"/>
                  </a:schemeClr>
                </a:solidFill>
                <a:ea typeface="Helvetica"/>
                <a:cs typeface="Helvetica"/>
              </a:rPr>
              <a:t/>
            </a:r>
            <a:br>
              <a:rPr lang="en-US" sz="4400" i="1" spc="0" dirty="0">
                <a:solidFill>
                  <a:schemeClr val="bg1">
                    <a:lumMod val="65000"/>
                  </a:schemeClr>
                </a:solidFill>
                <a:ea typeface="Helvetica"/>
                <a:cs typeface="Helvetica"/>
              </a:rPr>
            </a:br>
            <a:r>
              <a:rPr lang="en-US" sz="8000" b="1" spc="400" dirty="0">
                <a:solidFill>
                  <a:schemeClr val="bg1">
                    <a:lumMod val="65000"/>
                  </a:schemeClr>
                </a:solidFill>
                <a:ea typeface="Helvetica"/>
                <a:cs typeface="Helvetica"/>
              </a:rPr>
              <a:t>Why? TRUST</a:t>
            </a:r>
            <a:endParaRPr lang="en-US" sz="8000" i="1" spc="0" dirty="0">
              <a:solidFill>
                <a:schemeClr val="bg1">
                  <a:lumMod val="65000"/>
                </a:schemeClr>
              </a:solidFill>
              <a:ea typeface="Helvetica"/>
              <a:cs typeface="Helvetica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4F06CDCE-436F-144A-BA0E-53C01A546E0D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="" xmlns:a16="http://schemas.microsoft.com/office/drawing/2014/main" id="{41BE66F2-AE92-6340-B22D-06B6BCE91892}"/>
              </a:ext>
            </a:extLst>
          </p:cNvPr>
          <p:cNvSpPr/>
          <p:nvPr/>
        </p:nvSpPr>
        <p:spPr>
          <a:xfrm>
            <a:off x="624477" y="559141"/>
            <a:ext cx="1414038" cy="1414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4" tIns="60952" rIns="121904" bIns="60952" rtlCol="0" anchor="ctr"/>
          <a:lstStyle/>
          <a:p>
            <a:pPr algn="ctr" defTabSz="1219018"/>
            <a:r>
              <a:rPr lang="en-US" sz="8800" dirty="0">
                <a:solidFill>
                  <a:srgbClr val="FFFFFF"/>
                </a:solidFill>
                <a:latin typeface="Arial Narrow"/>
              </a:rPr>
              <a:t>5</a:t>
            </a:r>
            <a:endParaRPr lang="en-US" sz="8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12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ting is the Key!"/>
          <p:cNvSpPr txBox="1"/>
          <p:nvPr/>
        </p:nvSpPr>
        <p:spPr>
          <a:xfrm>
            <a:off x="838200" y="963877"/>
            <a:ext cx="3494362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spc="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Two Types of Warm Markets</a:t>
            </a:r>
          </a:p>
        </p:txBody>
      </p:sp>
      <p:sp>
        <p:nvSpPr>
          <p:cNvPr id="9" name="Sorting is the Key!">
            <a:extLst>
              <a:ext uri="{FF2B5EF4-FFF2-40B4-BE49-F238E27FC236}">
                <a16:creationId xmlns="" xmlns:a16="http://schemas.microsoft.com/office/drawing/2014/main" id="{F9F982F0-5DE8-2743-B6CE-A511332B2D34}"/>
              </a:ext>
            </a:extLst>
          </p:cNvPr>
          <p:cNvSpPr txBox="1"/>
          <p:nvPr/>
        </p:nvSpPr>
        <p:spPr>
          <a:xfrm>
            <a:off x="4976031" y="963877"/>
            <a:ext cx="6377769" cy="493024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60000"/>
              </a:lnSpc>
              <a:defRPr sz="17500" spc="-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i="1" spc="0" dirty="0">
                <a:solidFill>
                  <a:schemeClr val="bg1">
                    <a:lumMod val="65000"/>
                  </a:schemeClr>
                </a:solidFill>
              </a:rPr>
              <a:t>Yours</a:t>
            </a:r>
            <a:r>
              <a:rPr lang="en-US" sz="4000" b="1" i="1" spc="0" dirty="0">
                <a:solidFill>
                  <a:schemeClr val="tx1"/>
                </a:solidFill>
              </a:rPr>
              <a:t> </a:t>
            </a:r>
            <a:r>
              <a:rPr lang="en-US" sz="4000" b="1" i="1" spc="0" dirty="0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en-US" sz="4000" b="1" i="1" spc="0" dirty="0">
                <a:solidFill>
                  <a:schemeClr val="tx1"/>
                </a:solidFill>
              </a:rPr>
              <a:t> </a:t>
            </a:r>
            <a:r>
              <a:rPr lang="en-US" sz="4000" b="1" i="1" spc="0" dirty="0">
                <a:solidFill>
                  <a:schemeClr val="bg1">
                    <a:lumMod val="65000"/>
                  </a:schemeClr>
                </a:solidFill>
              </a:rPr>
              <a:t>someone else’s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E2C3BDBE-5F8E-FD46-ACF6-8D008268BD91}"/>
              </a:ext>
            </a:extLst>
          </p:cNvPr>
          <p:cNvCxnSpPr>
            <a:cxnSpLocks/>
          </p:cNvCxnSpPr>
          <p:nvPr/>
        </p:nvCxnSpPr>
        <p:spPr>
          <a:xfrm>
            <a:off x="4809727" y="1931265"/>
            <a:ext cx="0" cy="337286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18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6638</TotalTime>
  <Words>599</Words>
  <Application>Microsoft Macintosh PowerPoint</Application>
  <PresentationFormat>Widescreen</PresentationFormat>
  <Paragraphs>253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8" baseType="lpstr">
      <vt:lpstr>Arial</vt:lpstr>
      <vt:lpstr>Arial Narrow</vt:lpstr>
      <vt:lpstr>Calibri</vt:lpstr>
      <vt:lpstr>Calibri Light</vt:lpstr>
      <vt:lpstr>Helvetica</vt:lpstr>
      <vt:lpstr>Helvetica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95</cp:revision>
  <dcterms:created xsi:type="dcterms:W3CDTF">2019-04-25T21:52:42Z</dcterms:created>
  <dcterms:modified xsi:type="dcterms:W3CDTF">2019-09-26T04:09:18Z</dcterms:modified>
</cp:coreProperties>
</file>