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803" r:id="rId2"/>
    <p:sldMasterId id="2147483821" r:id="rId3"/>
    <p:sldMasterId id="2147483848" r:id="rId4"/>
  </p:sldMasterIdLst>
  <p:notesMasterIdLst>
    <p:notesMasterId r:id="rId11"/>
  </p:notesMasterIdLst>
  <p:handoutMasterIdLst>
    <p:handoutMasterId r:id="rId12"/>
  </p:handoutMasterIdLst>
  <p:sldIdLst>
    <p:sldId id="823" r:id="rId5"/>
    <p:sldId id="821" r:id="rId6"/>
    <p:sldId id="824" r:id="rId7"/>
    <p:sldId id="827" r:id="rId8"/>
    <p:sldId id="825" r:id="rId9"/>
    <p:sldId id="826" r:id="rId10"/>
  </p:sldIdLst>
  <p:sldSz cx="9144000" cy="5143500" type="screen16x9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hony Panto-Blake" initials="A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9BA5"/>
    <a:srgbClr val="800000"/>
    <a:srgbClr val="79CB35"/>
    <a:srgbClr val="0ECC13"/>
    <a:srgbClr val="508723"/>
    <a:srgbClr val="5F4388"/>
    <a:srgbClr val="1C9AD6"/>
    <a:srgbClr val="0A68AD"/>
    <a:srgbClr val="0A6849"/>
    <a:srgbClr val="818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6093" autoAdjust="0"/>
  </p:normalViewPr>
  <p:slideViewPr>
    <p:cSldViewPr snapToGrid="0" snapToObjects="1">
      <p:cViewPr varScale="1">
        <p:scale>
          <a:sx n="157" d="100"/>
          <a:sy n="157" d="100"/>
        </p:scale>
        <p:origin x="-3192" y="-96"/>
      </p:cViewPr>
      <p:guideLst>
        <p:guide orient="horz" pos="11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1074" y="-84"/>
      </p:cViewPr>
      <p:guideLst>
        <p:guide orient="horz" pos="2880"/>
        <p:guide orient="horz" pos="3127"/>
        <p:guide pos="216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63C1F62-CE63-F744-9659-D415F380D02D}" type="datetimeFigureOut">
              <a:rPr lang="en-AU"/>
              <a:pPr>
                <a:defRPr/>
              </a:pPr>
              <a:t>14/9/18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7E97894-FCBD-D74B-A9C1-686D672E8B2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1530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1710B34-4AF7-BC43-8DEE-09583D0EE60E}" type="datetimeFigureOut">
              <a:rPr lang="en-AU"/>
              <a:pPr>
                <a:defRPr/>
              </a:pPr>
              <a:t>14/9/18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5817E4C-E003-484A-A4D1-ADFA3F8CC36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8740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https://www.apple.com/au/iphone-xs/ for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78187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4013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67946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Available on Pacific Compass – URL link below</a:t>
            </a:r>
          </a:p>
          <a:p>
            <a:endParaRPr lang="en-US" dirty="0" smtClean="0"/>
          </a:p>
          <a:p>
            <a:r>
              <a:rPr lang="en-US" dirty="0" smtClean="0"/>
              <a:t>https://www.acnpacific.com/ibo/wp-content/uploads/sites/4/2018/09/MKTG-423-iPhone-Social-Media-Guide.pdf </a:t>
            </a:r>
          </a:p>
          <a:p>
            <a:endParaRPr lang="en-US" dirty="0" smtClean="0"/>
          </a:p>
          <a:p>
            <a:r>
              <a:rPr lang="en-US" dirty="0" smtClean="0"/>
              <a:t>To help you promote the launch of the new iPhone, we have created an iPhone social media guide that allows you to use</a:t>
            </a:r>
          </a:p>
          <a:p>
            <a:r>
              <a:rPr lang="en-US" dirty="0" smtClean="0"/>
              <a:t>your social media in a compliant manner. It’s important you closely follow this guide and ensure you don’t publish anything</a:t>
            </a:r>
          </a:p>
          <a:p>
            <a:r>
              <a:rPr lang="en-US" dirty="0" smtClean="0"/>
              <a:t>that hasn’t been written by ACN.</a:t>
            </a:r>
          </a:p>
          <a:p>
            <a:endParaRPr lang="en-US" dirty="0" smtClean="0"/>
          </a:p>
          <a:p>
            <a:r>
              <a:rPr lang="en-US" dirty="0" smtClean="0"/>
              <a:t>IBOs who are found to be disregarding this policy and publishing their own iPhone material are subject to Compliance</a:t>
            </a:r>
          </a:p>
          <a:p>
            <a:r>
              <a:rPr lang="en-US" dirty="0" smtClean="0"/>
              <a:t>investigation and consequently potential StoreFront deactivation. Termination of your IBO agreement at the request of</a:t>
            </a:r>
          </a:p>
          <a:p>
            <a:r>
              <a:rPr lang="en-US" dirty="0" smtClean="0"/>
              <a:t>Apple and/or Vodafone is also a possible outcome of social media misuse. Remember, your social media (if used for any ACN</a:t>
            </a:r>
          </a:p>
          <a:p>
            <a:r>
              <a:rPr lang="en-US" dirty="0" smtClean="0"/>
              <a:t>purposes), must be only visible to friends, not public.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7821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Available on Pacific Compass – URL link below</a:t>
            </a:r>
          </a:p>
          <a:p>
            <a:endParaRPr lang="en-US" dirty="0" smtClean="0"/>
          </a:p>
          <a:p>
            <a:r>
              <a:rPr lang="en-US" dirty="0" smtClean="0"/>
              <a:t>https://www.acnpacific.com/ibo/wp-content/uploads/sites/4/2018/09/MKTG-423-iPhone-Social-Media-Guide.pdf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817E4C-E003-484A-A4D1-ADFA3F8CC367}" type="slidenum">
              <a:rPr lang="en-AU" smtClean="0"/>
              <a:pPr>
                <a:defRPr/>
              </a:pPr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1411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jpe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jpe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 userDrawn="1"/>
        </p:nvSpPr>
        <p:spPr>
          <a:xfrm>
            <a:off x="2190750" y="222250"/>
            <a:ext cx="4667250" cy="46672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pic>
        <p:nvPicPr>
          <p:cNvPr id="5" name="Picture 5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4" y="3946450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0650" y="3114545"/>
            <a:ext cx="6616700" cy="80682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3200" baseline="0">
                <a:latin typeface="Verdana"/>
                <a:cs typeface="Verdana"/>
              </a:defRPr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" y="933450"/>
            <a:ext cx="9144000" cy="2019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300"/>
              </a:spcBef>
              <a:buNone/>
              <a:defRPr sz="4400" baseline="0">
                <a:solidFill>
                  <a:srgbClr val="002B52"/>
                </a:solidFill>
                <a:effectLst/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 smtClean="0"/>
          </a:p>
        </p:txBody>
      </p:sp>
      <p:pic>
        <p:nvPicPr>
          <p:cNvPr id="6" name="Picture 5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813315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836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2750"/>
            <a:ext cx="9144000" cy="8207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defRPr>
                <a:solidFill>
                  <a:srgbClr val="002B52"/>
                </a:solidFill>
                <a:effectLst/>
              </a:defRPr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89150" y="2838450"/>
            <a:ext cx="4724400" cy="673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l">
              <a:buNone/>
              <a:defRPr>
                <a:latin typeface="Verdana"/>
                <a:cs typeface="Verdana"/>
              </a:defRPr>
            </a:lvl2pPr>
            <a:lvl3pPr marL="806450" indent="0" algn="l">
              <a:buNone/>
              <a:defRPr>
                <a:latin typeface="Verdana"/>
                <a:cs typeface="Verdana"/>
              </a:defRPr>
            </a:lvl3pPr>
            <a:lvl4pPr marL="1143000" indent="0" algn="l">
              <a:buNone/>
              <a:defRPr>
                <a:latin typeface="Verdana"/>
                <a:cs typeface="Verdana"/>
              </a:defRPr>
            </a:lvl4pPr>
            <a:lvl5pPr marL="1492250" indent="0" algn="l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65400" y="3860800"/>
            <a:ext cx="3549650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ctr">
              <a:buNone/>
              <a:defRPr>
                <a:latin typeface="Verdana"/>
                <a:cs typeface="Verdana"/>
              </a:defRPr>
            </a:lvl2pPr>
            <a:lvl3pPr marL="806450" indent="0" algn="ctr">
              <a:buNone/>
              <a:defRPr>
                <a:latin typeface="Verdana"/>
                <a:cs typeface="Verdana"/>
              </a:defRPr>
            </a:lvl3pPr>
            <a:lvl4pPr marL="1143000" indent="0" algn="ctr">
              <a:buNone/>
              <a:defRPr>
                <a:latin typeface="Verdana"/>
                <a:cs typeface="Verdana"/>
              </a:defRPr>
            </a:lvl4pPr>
            <a:lvl5pPr marL="1492250" indent="0" algn="ctr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6" name="Picture 5" descr="ACN Logo_Whit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900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CN Logo_Whit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463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159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666750" y="0"/>
            <a:ext cx="7810500" cy="2605088"/>
          </a:xfrm>
          <a:prstGeom prst="rect">
            <a:avLst/>
          </a:prstGeom>
        </p:spPr>
        <p:txBody>
          <a:bodyPr lIns="34290" tIns="17145" rIns="34290" bIns="17145" anchor="b"/>
          <a:lstStyle>
            <a:lvl1pPr algn="ctr"/>
          </a:lstStyle>
          <a:p>
            <a:pPr lvl="0"/>
            <a:r>
              <a:rPr/>
              <a:t>Title Text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666750" y="2652712"/>
            <a:ext cx="7810500" cy="2490788"/>
          </a:xfrm>
          <a:prstGeom prst="rect">
            <a:avLst/>
          </a:prstGeom>
        </p:spPr>
        <p:txBody>
          <a:bodyPr lIns="34290" tIns="17145" rIns="34290" bIns="17145"/>
          <a:lstStyle>
            <a:lvl1pPr marL="0" indent="0" algn="ctr">
              <a:spcBef>
                <a:spcPts val="0"/>
              </a:spcBef>
              <a:buSzTx/>
              <a:buNone/>
              <a:defRPr sz="1600" spc="-49"/>
            </a:lvl1pPr>
            <a:lvl2pPr marL="0" indent="0" algn="ctr">
              <a:spcBef>
                <a:spcPts val="0"/>
              </a:spcBef>
              <a:buSzTx/>
              <a:buNone/>
              <a:defRPr sz="1600" spc="-49"/>
            </a:lvl2pPr>
            <a:lvl3pPr marL="0" indent="0" algn="ctr">
              <a:spcBef>
                <a:spcPts val="0"/>
              </a:spcBef>
              <a:buSzTx/>
              <a:buNone/>
              <a:defRPr sz="1600" spc="-49"/>
            </a:lvl3pPr>
            <a:lvl4pPr marL="0" indent="0" algn="ctr">
              <a:spcBef>
                <a:spcPts val="0"/>
              </a:spcBef>
              <a:buSzTx/>
              <a:buNone/>
              <a:defRPr sz="1600" spc="-49"/>
            </a:lvl4pPr>
            <a:lvl5pPr marL="0" indent="0" algn="ctr">
              <a:spcBef>
                <a:spcPts val="0"/>
              </a:spcBef>
              <a:buSzTx/>
              <a:buNone/>
              <a:defRPr sz="1600" spc="-49"/>
            </a:lvl5pPr>
          </a:lstStyle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pic>
        <p:nvPicPr>
          <p:cNvPr id="4" name="Picture 3" descr="ACN Logo_Whit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974370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20" y="260353"/>
            <a:ext cx="7780976" cy="4158835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 lIns="68577" tIns="34289" rIns="68577" bIns="34289"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 smtClean="0"/>
              <a:t>Your Message</a:t>
            </a:r>
          </a:p>
        </p:txBody>
      </p:sp>
      <p:pic>
        <p:nvPicPr>
          <p:cNvPr id="9" name="Picture 8" descr="Sydney-stacked-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424" y="4158331"/>
            <a:ext cx="859228" cy="852021"/>
          </a:xfrm>
          <a:prstGeom prst="rect">
            <a:avLst/>
          </a:prstGeom>
        </p:spPr>
      </p:pic>
      <p:pic>
        <p:nvPicPr>
          <p:cNvPr id="7" name="Picture 6" descr="ACN 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0" y="4556814"/>
            <a:ext cx="811436" cy="203887"/>
          </a:xfrm>
          <a:prstGeom prst="rect">
            <a:avLst/>
          </a:prstGeom>
        </p:spPr>
      </p:pic>
      <p:pic>
        <p:nvPicPr>
          <p:cNvPr id="8" name="Picture 7" descr="WeAreACN-Logo_White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60" y="4849428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37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ren.challenor-mil\AppData\Local\Microsoft\Windows\Temporary Internet Files\Content.Outlook\M9XVNYPO\girl-phone-iStock_000055201098_Fu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5" y="-6265"/>
            <a:ext cx="9194105" cy="520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CN Logo_White.ai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68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/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700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167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151338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6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6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34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42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94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8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84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797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7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69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264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159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DF275096-184A-4610-8F99-5673DB6A627A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28466176-92F4-4019-957B-948EABAE2E83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016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0" y="144780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0" y="186055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0" name="Oval 9"/>
          <p:cNvSpPr/>
          <p:nvPr userDrawn="1"/>
        </p:nvSpPr>
        <p:spPr>
          <a:xfrm>
            <a:off x="35560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 useBgFill="1">
        <p:nvSpPr>
          <p:cNvPr id="11" name="Oval 10"/>
          <p:cNvSpPr/>
          <p:nvPr userDrawn="1"/>
        </p:nvSpPr>
        <p:spPr>
          <a:xfrm>
            <a:off x="64135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 useBgFill="1">
        <p:nvSpPr>
          <p:cNvPr id="12" name="Oval 11"/>
          <p:cNvSpPr/>
          <p:nvPr userDrawn="1"/>
        </p:nvSpPr>
        <p:spPr>
          <a:xfrm>
            <a:off x="70485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pic>
        <p:nvPicPr>
          <p:cNvPr id="13" name="Picture 5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5" y="3916363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Placeholder 33"/>
          <p:cNvSpPr>
            <a:spLocks noGrp="1"/>
          </p:cNvSpPr>
          <p:nvPr>
            <p:ph type="body" sz="quarter" idx="12"/>
          </p:nvPr>
        </p:nvSpPr>
        <p:spPr>
          <a:xfrm>
            <a:off x="6794065" y="2924825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0" name="Text Placeholder 14"/>
          <p:cNvSpPr>
            <a:spLocks noGrp="1" noChangeAspect="1"/>
          </p:cNvSpPr>
          <p:nvPr>
            <p:ph type="body" sz="quarter" idx="14"/>
          </p:nvPr>
        </p:nvSpPr>
        <p:spPr>
          <a:xfrm>
            <a:off x="3879415" y="837004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1" name="Text Placeholder 14"/>
          <p:cNvSpPr>
            <a:spLocks noGrp="1" noChangeAspect="1"/>
          </p:cNvSpPr>
          <p:nvPr>
            <p:ph type="body" sz="quarter" idx="15"/>
          </p:nvPr>
        </p:nvSpPr>
        <p:spPr>
          <a:xfrm>
            <a:off x="6794065" y="838004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4" name="Text Placeholder 14"/>
          <p:cNvSpPr>
            <a:spLocks noGrp="1" noChangeAspect="1"/>
          </p:cNvSpPr>
          <p:nvPr>
            <p:ph type="body" sz="quarter" idx="13"/>
          </p:nvPr>
        </p:nvSpPr>
        <p:spPr>
          <a:xfrm>
            <a:off x="1022350" y="838156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16"/>
          </p:nvPr>
        </p:nvSpPr>
        <p:spPr>
          <a:xfrm>
            <a:off x="3886461" y="2924825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977813" y="2939614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14" name="Picture 13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379" y="4773242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326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118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90DA5C3B-4EA1-43B5-935D-53F2C6B09B60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E43FDC8C-4F4B-4774-B9FD-780770EB00B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316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790"/>
            <a:ext cx="3008313" cy="8715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7" y="204796"/>
            <a:ext cx="5111751" cy="4389835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076333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AAD49F0-D532-4171-A284-8A1E1054D2A5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8603EDF-9842-4A3B-83F4-9B2A06EA0B0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83335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6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9494" indent="0">
              <a:buNone/>
              <a:defRPr sz="2400"/>
            </a:lvl2pPr>
            <a:lvl3pPr marL="778986" indent="0">
              <a:buNone/>
              <a:defRPr sz="2000"/>
            </a:lvl3pPr>
            <a:lvl4pPr marL="1168479" indent="0">
              <a:buNone/>
              <a:defRPr sz="1700"/>
            </a:lvl4pPr>
            <a:lvl5pPr marL="1557972" indent="0">
              <a:buNone/>
              <a:defRPr sz="1700"/>
            </a:lvl5pPr>
            <a:lvl6pPr marL="1947464" indent="0">
              <a:buNone/>
              <a:defRPr sz="1700"/>
            </a:lvl6pPr>
            <a:lvl7pPr marL="2336957" indent="0">
              <a:buNone/>
              <a:defRPr sz="1700"/>
            </a:lvl7pPr>
            <a:lvl8pPr marL="2726450" indent="0">
              <a:buNone/>
              <a:defRPr sz="1700"/>
            </a:lvl8pPr>
            <a:lvl9pPr marL="3115943" indent="0">
              <a:buNone/>
              <a:defRPr sz="17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31B38E4F-B916-4EBB-AD14-A46062FDF4CB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C7ACCFD9-9D87-4619-B224-F73AFC95C4B6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5095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8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94330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270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20" y="260353"/>
            <a:ext cx="7780976" cy="4158835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 lIns="68577" tIns="34289" rIns="68577" bIns="34289"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 smtClean="0"/>
              <a:t>Your Message</a:t>
            </a:r>
          </a:p>
        </p:txBody>
      </p:sp>
      <p:pic>
        <p:nvPicPr>
          <p:cNvPr id="7" name="Picture 6" descr="ACN Logo_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0" y="4556814"/>
            <a:ext cx="811436" cy="203887"/>
          </a:xfrm>
          <a:prstGeom prst="rect">
            <a:avLst/>
          </a:prstGeom>
        </p:spPr>
      </p:pic>
      <p:pic>
        <p:nvPicPr>
          <p:cNvPr id="8" name="Picture 7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60" y="4849428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7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ren.challenor-mil\AppData\Local\Microsoft\Windows\Temporary Internet Files\Content.Outlook\M9XVNYPO\girl-phone-iStock_000055201098_Fu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5" y="-6265"/>
            <a:ext cx="9194105" cy="520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CN Logo_White.ai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/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417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5" y="3805616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0"/>
            <a:ext cx="7780976" cy="4158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3" y="4730629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6202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7898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151338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6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6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07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42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94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8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84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797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7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69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264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159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DF275096-184A-4610-8F99-5673DB6A627A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28466176-92F4-4019-957B-948EABAE2E83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87744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510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90DA5C3B-4EA1-43B5-935D-53F2C6B09B60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E43FDC8C-4F4B-4774-B9FD-780770EB00B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391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790"/>
            <a:ext cx="3008313" cy="8715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7" y="204796"/>
            <a:ext cx="5111751" cy="4389835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076333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AAD49F0-D532-4171-A284-8A1E1054D2A5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8603EDF-9842-4A3B-83F4-9B2A06EA0B0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23384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6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9494" indent="0">
              <a:buNone/>
              <a:defRPr sz="2400"/>
            </a:lvl2pPr>
            <a:lvl3pPr marL="778986" indent="0">
              <a:buNone/>
              <a:defRPr sz="2000"/>
            </a:lvl3pPr>
            <a:lvl4pPr marL="1168479" indent="0">
              <a:buNone/>
              <a:defRPr sz="1700"/>
            </a:lvl4pPr>
            <a:lvl5pPr marL="1557972" indent="0">
              <a:buNone/>
              <a:defRPr sz="1700"/>
            </a:lvl5pPr>
            <a:lvl6pPr marL="1947464" indent="0">
              <a:buNone/>
              <a:defRPr sz="1700"/>
            </a:lvl6pPr>
            <a:lvl7pPr marL="2336957" indent="0">
              <a:buNone/>
              <a:defRPr sz="1700"/>
            </a:lvl7pPr>
            <a:lvl8pPr marL="2726450" indent="0">
              <a:buNone/>
              <a:defRPr sz="1700"/>
            </a:lvl8pPr>
            <a:lvl9pPr marL="3115943" indent="0">
              <a:buNone/>
              <a:defRPr sz="17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31B38E4F-B916-4EBB-AD14-A46062FDF4CB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C7ACCFD9-9D87-4619-B224-F73AFC95C4B6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79925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4642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138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71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H="1">
            <a:off x="1127125" y="0"/>
            <a:ext cx="25400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 flipH="1">
            <a:off x="1525588" y="0"/>
            <a:ext cx="25400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6" name="Oval 5"/>
          <p:cNvSpPr/>
          <p:nvPr userDrawn="1"/>
        </p:nvSpPr>
        <p:spPr>
          <a:xfrm>
            <a:off x="376238" y="630238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pic>
        <p:nvPicPr>
          <p:cNvPr id="7" name="Picture 5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4" y="3968274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2799299" y="1422094"/>
            <a:ext cx="4318000" cy="21621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70000"/>
              </a:lnSpc>
              <a:buNone/>
              <a:defRPr sz="9600"/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706807" y="856945"/>
            <a:ext cx="1250950" cy="12827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8" name="Picture 7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852534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9170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20" y="260353"/>
            <a:ext cx="7780976" cy="4158835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 lIns="68577" tIns="34289" rIns="68577" bIns="34289"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 smtClean="0"/>
              <a:t>Your Message</a:t>
            </a:r>
          </a:p>
        </p:txBody>
      </p:sp>
      <p:pic>
        <p:nvPicPr>
          <p:cNvPr id="7" name="Picture 6" descr="ACN Logo_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0" y="4556814"/>
            <a:ext cx="811436" cy="203887"/>
          </a:xfrm>
          <a:prstGeom prst="rect">
            <a:avLst/>
          </a:prstGeom>
        </p:spPr>
      </p:pic>
      <p:pic>
        <p:nvPicPr>
          <p:cNvPr id="8" name="Picture 7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60" y="4849428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035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0"/>
            <a:ext cx="7780976" cy="4158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29874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0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effectLst/>
                <a:latin typeface="Candara"/>
                <a:cs typeface="Candar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02392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273310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4338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06375"/>
            <a:ext cx="8229600" cy="587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884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64295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Candara"/>
                <a:cs typeface="Candar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10220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534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ren.challenor-mil\AppData\Local\Microsoft\Windows\Temporary Internet Files\Content.Outlook\M9XVNYPO\girl-phone-iStock_000055201098_Fu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5" y="-6265"/>
            <a:ext cx="9194105" cy="520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5123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ren.challenor-mil\AppData\Local\Microsoft\Windows\Temporary Internet Files\Content.Outlook\M9XVNYPO\girl-phone-iStock_000055201098_Fu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5" y="-6265"/>
            <a:ext cx="9194105" cy="520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CN Logo_White.ai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82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/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/>
              <a:t>14/9/18</a:t>
            </a:fld>
            <a:endParaRPr lang="en-US" dirty="0" smtClean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4055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73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5" y="3945414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0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effectLst/>
                <a:latin typeface="+mj-lt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3" y="4849427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732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151338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6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494" indent="0">
              <a:buNone/>
              <a:defRPr sz="1700" b="1"/>
            </a:lvl2pPr>
            <a:lvl3pPr marL="778986" indent="0">
              <a:buNone/>
              <a:defRPr sz="1500" b="1"/>
            </a:lvl3pPr>
            <a:lvl4pPr marL="1168479" indent="0">
              <a:buNone/>
              <a:defRPr sz="1400" b="1"/>
            </a:lvl4pPr>
            <a:lvl5pPr marL="1557972" indent="0">
              <a:buNone/>
              <a:defRPr sz="1400" b="1"/>
            </a:lvl5pPr>
            <a:lvl6pPr marL="1947464" indent="0">
              <a:buNone/>
              <a:defRPr sz="1400" b="1"/>
            </a:lvl6pPr>
            <a:lvl7pPr marL="2336957" indent="0">
              <a:buNone/>
              <a:defRPr sz="1400" b="1"/>
            </a:lvl7pPr>
            <a:lvl8pPr marL="2726450" indent="0">
              <a:buNone/>
              <a:defRPr sz="1400" b="1"/>
            </a:lvl8pPr>
            <a:lvl9pPr marL="3115943" indent="0">
              <a:buNone/>
              <a:defRPr sz="1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6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895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42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94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8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84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797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7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69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264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159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DF275096-184A-4610-8F99-5673DB6A627A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28466176-92F4-4019-957B-948EABAE2E83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59022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7717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90DA5C3B-4EA1-43B5-935D-53F2C6B09B60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E43FDC8C-4F4B-4774-B9FD-780770EB00B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9309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790"/>
            <a:ext cx="3008313" cy="8715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7" y="204796"/>
            <a:ext cx="5111751" cy="4389835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076333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AAD49F0-D532-4171-A284-8A1E1054D2A5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08603EDF-9842-4A3B-83F4-9B2A06EA0B08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02802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6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9494" indent="0">
              <a:buNone/>
              <a:defRPr sz="2400"/>
            </a:lvl2pPr>
            <a:lvl3pPr marL="778986" indent="0">
              <a:buNone/>
              <a:defRPr sz="2000"/>
            </a:lvl3pPr>
            <a:lvl4pPr marL="1168479" indent="0">
              <a:buNone/>
              <a:defRPr sz="1700"/>
            </a:lvl4pPr>
            <a:lvl5pPr marL="1557972" indent="0">
              <a:buNone/>
              <a:defRPr sz="1700"/>
            </a:lvl5pPr>
            <a:lvl6pPr marL="1947464" indent="0">
              <a:buNone/>
              <a:defRPr sz="1700"/>
            </a:lvl6pPr>
            <a:lvl7pPr marL="2336957" indent="0">
              <a:buNone/>
              <a:defRPr sz="1700"/>
            </a:lvl7pPr>
            <a:lvl8pPr marL="2726450" indent="0">
              <a:buNone/>
              <a:defRPr sz="1700"/>
            </a:lvl8pPr>
            <a:lvl9pPr marL="3115943" indent="0">
              <a:buNone/>
              <a:defRPr sz="17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494" indent="0">
              <a:buNone/>
              <a:defRPr sz="1000"/>
            </a:lvl2pPr>
            <a:lvl3pPr marL="778986" indent="0">
              <a:buNone/>
              <a:defRPr sz="900"/>
            </a:lvl3pPr>
            <a:lvl4pPr marL="1168479" indent="0">
              <a:buNone/>
              <a:defRPr sz="800"/>
            </a:lvl4pPr>
            <a:lvl5pPr marL="1557972" indent="0">
              <a:buNone/>
              <a:defRPr sz="800"/>
            </a:lvl5pPr>
            <a:lvl6pPr marL="1947464" indent="0">
              <a:buNone/>
              <a:defRPr sz="800"/>
            </a:lvl6pPr>
            <a:lvl7pPr marL="2336957" indent="0">
              <a:buNone/>
              <a:defRPr sz="800"/>
            </a:lvl7pPr>
            <a:lvl8pPr marL="2726450" indent="0">
              <a:buNone/>
              <a:defRPr sz="800"/>
            </a:lvl8pPr>
            <a:lvl9pPr marL="3115943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31B38E4F-B916-4EBB-AD14-A46062FDF4CB}" type="datetimeFigureOut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14/9/18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77898" tIns="38949" rIns="77898" bIns="38949"/>
          <a:lstStyle>
            <a:lvl1pPr defTabSz="389494"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defTabSz="387350"/>
            <a:fld id="{C7ACCFD9-9D87-4619-B224-F73AFC95C4B6}" type="slidenum">
              <a:rPr lang="en-US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pPr defTabSz="387350"/>
              <a:t>‹#›</a:t>
            </a:fld>
            <a:endParaRPr lang="en-US" dirty="0" smtClean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44249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289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5078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914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20" y="260353"/>
            <a:ext cx="7780976" cy="4158835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 lIns="68577" tIns="34289" rIns="68577" bIns="34289"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 smtClean="0"/>
              <a:t>Your Message</a:t>
            </a:r>
          </a:p>
        </p:txBody>
      </p:sp>
      <p:pic>
        <p:nvPicPr>
          <p:cNvPr id="7" name="Picture 6" descr="ACN Logo_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00" y="4556814"/>
            <a:ext cx="811436" cy="203887"/>
          </a:xfrm>
          <a:prstGeom prst="rect">
            <a:avLst/>
          </a:prstGeom>
        </p:spPr>
      </p:pic>
      <p:pic>
        <p:nvPicPr>
          <p:cNvPr id="8" name="Picture 7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60" y="4849428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787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5" y="3972243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3705270" y="1078805"/>
            <a:ext cx="4663968" cy="486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3705269" y="2110636"/>
            <a:ext cx="4663969" cy="5073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705268" y="3162823"/>
            <a:ext cx="4651463" cy="4697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64088" y="670142"/>
            <a:ext cx="2639599" cy="3701441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pic>
        <p:nvPicPr>
          <p:cNvPr id="7" name="Picture 6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3" y="4849426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542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0"/>
            <a:ext cx="7780976" cy="4158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83557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0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effectLst/>
                <a:latin typeface="Candara"/>
                <a:cs typeface="Candar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90611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273310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4338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06375"/>
            <a:ext cx="8229600" cy="587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2067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64295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Candara"/>
                <a:cs typeface="Candara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32854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71410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6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 defTabSz="387350">
              <a:defRPr sz="1200" smtClean="0">
                <a:solidFill>
                  <a:prstClr val="white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A46A33E5-982E-3445-B50E-CC8EAFC3E008}" type="datetimeFigureOut">
              <a:rPr lang="en-US"/>
              <a:pPr>
                <a:defRPr/>
              </a:pPr>
              <a:t>14/9/18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65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273310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4338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14" name="Picture 13" descr="ACN Logo_Whit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19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CN Logo_Whit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75" y="3987483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64295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+mj-lt"/>
                <a:cs typeface="Verdana"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6" name="Picture 5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3" y="4849426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7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686498" y="1465007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86498" y="2394021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686498" y="332929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11" name="Picture 10" descr="ACN Logo_Whit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87" y="4043183"/>
            <a:ext cx="1442913" cy="10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WeAreACN-Logo_Whi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52" y="4732533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64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theme" Target="../theme/theme2.xml"/><Relationship Id="rId15" Type="http://schemas.openxmlformats.org/officeDocument/2006/relationships/image" Target="../media/image2.jpeg"/><Relationship Id="rId16" Type="http://schemas.openxmlformats.org/officeDocument/2006/relationships/image" Target="../media/image3.emf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6.xml"/><Relationship Id="rId20" Type="http://schemas.openxmlformats.org/officeDocument/2006/relationships/image" Target="../media/image2.jpeg"/><Relationship Id="rId21" Type="http://schemas.openxmlformats.org/officeDocument/2006/relationships/image" Target="../media/image3.emf"/><Relationship Id="rId22" Type="http://schemas.openxmlformats.org/officeDocument/2006/relationships/image" Target="../media/image4.png"/><Relationship Id="rId10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5.xml"/><Relationship Id="rId19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65.xml"/><Relationship Id="rId21" Type="http://schemas.openxmlformats.org/officeDocument/2006/relationships/theme" Target="../theme/theme4.xml"/><Relationship Id="rId22" Type="http://schemas.openxmlformats.org/officeDocument/2006/relationships/image" Target="../media/image2.jpeg"/><Relationship Id="rId23" Type="http://schemas.openxmlformats.org/officeDocument/2006/relationships/image" Target="../media/image3.emf"/><Relationship Id="rId24" Type="http://schemas.openxmlformats.org/officeDocument/2006/relationships/image" Target="../media/image4.png"/><Relationship Id="rId10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0.xml"/><Relationship Id="rId16" Type="http://schemas.openxmlformats.org/officeDocument/2006/relationships/slideLayout" Target="../slideLayouts/slideLayout61.xml"/><Relationship Id="rId17" Type="http://schemas.openxmlformats.org/officeDocument/2006/relationships/slideLayout" Target="../slideLayouts/slideLayout62.xml"/><Relationship Id="rId18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40" r:id="rId11"/>
    <p:sldLayoutId id="2147483870" r:id="rId12"/>
    <p:sldLayoutId id="2147483758" r:id="rId13"/>
    <p:sldLayoutId id="2147483844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9pPr>
    </p:titleStyle>
    <p:bodyStyle>
      <a:lvl1pPr marL="403225" indent="-403225" algn="l" rtl="0" fontAlgn="base">
        <a:spcBef>
          <a:spcPts val="2000"/>
        </a:spcBef>
        <a:spcAft>
          <a:spcPct val="0"/>
        </a:spcAft>
        <a:buClr>
          <a:schemeClr val="accent2"/>
        </a:buClr>
        <a:buFont typeface="Arial" charset="0"/>
        <a:buChar char="•"/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ＭＳ Ｐゴシック" charset="0"/>
        </a:defRPr>
      </a:lvl1pPr>
      <a:lvl2pPr marL="806450" indent="-403225" algn="l" rtl="0" fontAlgn="base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2pPr>
      <a:lvl3pPr marL="1143000" indent="-336550" algn="l" rtl="0" fontAlgn="base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3pPr>
      <a:lvl4pPr marL="1492250" indent="-349250" algn="l" rtl="0" fontAlgn="base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4pPr>
      <a:lvl5pPr marL="1828800" indent="-336550" algn="l" rtl="0" fontAlgn="base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smtClean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06375"/>
            <a:ext cx="82296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 smtClean="0"/>
          </a:p>
        </p:txBody>
      </p:sp>
      <p:pic>
        <p:nvPicPr>
          <p:cNvPr id="1028" name="Picture 5" descr="ACN Logo_White.ai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3980656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560" y="4822056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21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387350" rtl="0" eaLnBrk="0" fontAlgn="base" hangingPunct="0">
        <a:spcBef>
          <a:spcPct val="0"/>
        </a:spcBef>
        <a:spcAft>
          <a:spcPct val="0"/>
        </a:spcAft>
        <a:defRPr sz="3700" b="1" kern="1200">
          <a:solidFill>
            <a:schemeClr val="bg1"/>
          </a:solidFill>
          <a:latin typeface="Arial"/>
          <a:ea typeface="MS PGothic" pitchFamily="34" charset="-128"/>
          <a:cs typeface="Arial"/>
        </a:defRPr>
      </a:lvl1pPr>
      <a:lvl2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2pPr>
      <a:lvl3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3pPr>
      <a:lvl4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4pPr>
      <a:lvl5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5pPr>
      <a:lvl6pPr marL="389494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6pPr>
      <a:lvl7pPr marL="778986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7pPr>
      <a:lvl8pPr marL="1168479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8pPr>
      <a:lvl9pPr marL="1557972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9pPr>
    </p:titleStyle>
    <p:bodyStyle>
      <a:lvl1pPr marL="290513" indent="-290513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Arial"/>
          <a:ea typeface="MS PGothic" pitchFamily="34" charset="-128"/>
          <a:cs typeface="Arial"/>
        </a:defRPr>
      </a:lvl1pPr>
      <a:lvl2pPr marL="630238" indent="-241300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Arial"/>
          <a:ea typeface="MS PGothic" pitchFamily="34" charset="-128"/>
          <a:cs typeface="Arial"/>
        </a:defRPr>
      </a:lvl2pPr>
      <a:lvl3pPr marL="971550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Arial"/>
          <a:ea typeface="MS PGothic" pitchFamily="34" charset="-128"/>
          <a:cs typeface="Arial"/>
        </a:defRPr>
      </a:lvl3pPr>
      <a:lvl4pPr marL="1360488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Arial"/>
          <a:ea typeface="MS PGothic" pitchFamily="34" charset="-128"/>
          <a:cs typeface="Arial"/>
        </a:defRPr>
      </a:lvl4pPr>
      <a:lvl5pPr marL="1751013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FFFFFF"/>
          </a:solidFill>
          <a:latin typeface="Arial"/>
          <a:ea typeface="MS PGothic" pitchFamily="34" charset="-128"/>
          <a:cs typeface="Arial"/>
        </a:defRPr>
      </a:lvl5pPr>
      <a:lvl6pPr marL="2142211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1704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1197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0690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49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8986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479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972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46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6957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45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5943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 smtClean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06375"/>
            <a:ext cx="82296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title style</a:t>
            </a:r>
            <a:endParaRPr lang="en-US" dirty="0" smtClean="0"/>
          </a:p>
        </p:txBody>
      </p:sp>
      <p:pic>
        <p:nvPicPr>
          <p:cNvPr id="1028" name="Picture 5" descr="ACN Logo_White.ai"/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3980656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560" y="4822056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57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  <p:sldLayoutId id="2147483838" r:id="rId17"/>
    <p:sldLayoutId id="2147483839" r:id="rId1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387350" rtl="0" eaLnBrk="0" fontAlgn="base" hangingPunct="0">
        <a:spcBef>
          <a:spcPct val="0"/>
        </a:spcBef>
        <a:spcAft>
          <a:spcPct val="0"/>
        </a:spcAft>
        <a:defRPr sz="3700" b="1" kern="1200">
          <a:solidFill>
            <a:schemeClr val="bg1"/>
          </a:solidFill>
          <a:latin typeface="Candara"/>
          <a:ea typeface="MS PGothic" pitchFamily="34" charset="-128"/>
          <a:cs typeface="Candara"/>
        </a:defRPr>
      </a:lvl1pPr>
      <a:lvl2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2pPr>
      <a:lvl3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3pPr>
      <a:lvl4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4pPr>
      <a:lvl5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5pPr>
      <a:lvl6pPr marL="389494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6pPr>
      <a:lvl7pPr marL="778986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7pPr>
      <a:lvl8pPr marL="1168479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8pPr>
      <a:lvl9pPr marL="1557972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9pPr>
    </p:titleStyle>
    <p:bodyStyle>
      <a:lvl1pPr marL="290513" indent="-290513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1pPr>
      <a:lvl2pPr marL="630238" indent="-241300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2pPr>
      <a:lvl3pPr marL="971550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3pPr>
      <a:lvl4pPr marL="1360488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4pPr>
      <a:lvl5pPr marL="1751013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5pPr>
      <a:lvl6pPr marL="2142211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1704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1197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0690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49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8986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479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972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46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6957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45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5943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 smtClean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06375"/>
            <a:ext cx="82296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898" tIns="38949" rIns="77898" bIns="389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title style</a:t>
            </a:r>
            <a:endParaRPr lang="en-US" dirty="0" smtClean="0"/>
          </a:p>
        </p:txBody>
      </p:sp>
      <p:pic>
        <p:nvPicPr>
          <p:cNvPr id="1028" name="Picture 5" descr="ACN Logo_White.ai"/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3980656"/>
            <a:ext cx="173672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eAreACN-Logo_White.png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560" y="4822056"/>
            <a:ext cx="1043768" cy="1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83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  <p:sldLayoutId id="2147483866" r:id="rId18"/>
    <p:sldLayoutId id="2147483867" r:id="rId19"/>
    <p:sldLayoutId id="2147483868" r:id="rId20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387350" rtl="0" eaLnBrk="0" fontAlgn="base" hangingPunct="0">
        <a:spcBef>
          <a:spcPct val="0"/>
        </a:spcBef>
        <a:spcAft>
          <a:spcPct val="0"/>
        </a:spcAft>
        <a:defRPr sz="3700" b="1" kern="1200">
          <a:solidFill>
            <a:schemeClr val="bg1"/>
          </a:solidFill>
          <a:latin typeface="Candara"/>
          <a:ea typeface="MS PGothic" pitchFamily="34" charset="-128"/>
          <a:cs typeface="Candara"/>
        </a:defRPr>
      </a:lvl1pPr>
      <a:lvl2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2pPr>
      <a:lvl3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3pPr>
      <a:lvl4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4pPr>
      <a:lvl5pPr algn="l" defTabSz="387350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5pPr>
      <a:lvl6pPr marL="389494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6pPr>
      <a:lvl7pPr marL="778986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7pPr>
      <a:lvl8pPr marL="1168479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8pPr>
      <a:lvl9pPr marL="1557972" algn="l" defTabSz="389494" rtl="0" fontAlgn="base">
        <a:spcBef>
          <a:spcPct val="0"/>
        </a:spcBef>
        <a:spcAft>
          <a:spcPct val="0"/>
        </a:spcAft>
        <a:defRPr sz="3700" b="1">
          <a:solidFill>
            <a:srgbClr val="00447C"/>
          </a:solidFill>
          <a:latin typeface="Arial" charset="0"/>
          <a:ea typeface="ＭＳ Ｐゴシック" charset="0"/>
        </a:defRPr>
      </a:lvl9pPr>
    </p:titleStyle>
    <p:bodyStyle>
      <a:lvl1pPr marL="290513" indent="-290513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1pPr>
      <a:lvl2pPr marL="630238" indent="-241300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2pPr>
      <a:lvl3pPr marL="971550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3pPr>
      <a:lvl4pPr marL="1360488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4pPr>
      <a:lvl5pPr marL="1751013" indent="-192088" algn="l" defTabSz="38735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FFFFFF"/>
          </a:solidFill>
          <a:latin typeface="Candara"/>
          <a:ea typeface="MS PGothic" pitchFamily="34" charset="-128"/>
          <a:cs typeface="Candara"/>
        </a:defRPr>
      </a:lvl5pPr>
      <a:lvl6pPr marL="2142211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1704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1197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0690" indent="-194746" algn="l" defTabSz="389494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49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8986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479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972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46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6957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45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5943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September 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iPhone </a:t>
            </a:r>
          </a:p>
          <a:p>
            <a:r>
              <a:rPr lang="en-US" dirty="0" smtClean="0"/>
              <a:t>Launch </a:t>
            </a:r>
          </a:p>
          <a:p>
            <a:r>
              <a:rPr lang="en-US" dirty="0" smtClean="0"/>
              <a:t>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59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New iPhone </a:t>
            </a:r>
            <a:r>
              <a:rPr lang="en-US" dirty="0" err="1" smtClean="0"/>
              <a:t>Xs</a:t>
            </a:r>
            <a:r>
              <a:rPr lang="en-US" dirty="0" smtClean="0"/>
              <a:t> &amp; Max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100" dirty="0" smtClean="0"/>
              <a:t>Bigger </a:t>
            </a:r>
            <a:r>
              <a:rPr lang="en-US" sz="1100" dirty="0"/>
              <a:t>Super Retina OLED HDR displays for the best screens ever on an </a:t>
            </a:r>
            <a:r>
              <a:rPr lang="en-US" sz="1100" dirty="0" smtClean="0"/>
              <a:t>iPhone</a:t>
            </a:r>
          </a:p>
          <a:p>
            <a:endParaRPr lang="en-US" sz="1100" dirty="0"/>
          </a:p>
          <a:p>
            <a:r>
              <a:rPr lang="en-US" sz="1100" dirty="0" smtClean="0"/>
              <a:t>A12 </a:t>
            </a:r>
            <a:r>
              <a:rPr lang="en-US" sz="1100" dirty="0"/>
              <a:t>Bionic processor for up to 15% faster performance, 50% lower power usage, and 50% faster graphics </a:t>
            </a:r>
            <a:r>
              <a:rPr lang="en-US" sz="1100" dirty="0" smtClean="0"/>
              <a:t>performance</a:t>
            </a:r>
          </a:p>
          <a:p>
            <a:endParaRPr lang="en-US" sz="1100" dirty="0"/>
          </a:p>
          <a:p>
            <a:r>
              <a:rPr lang="en-US" sz="1100" dirty="0" smtClean="0"/>
              <a:t>Exceptional </a:t>
            </a:r>
            <a:r>
              <a:rPr lang="en-US" sz="1100" dirty="0"/>
              <a:t>design with wireless charging, a beautiful new gold finish and a new level of dust and water resistance</a:t>
            </a:r>
            <a:r>
              <a:rPr lang="en-US" sz="1100" dirty="0" smtClean="0"/>
              <a:t>.</a:t>
            </a:r>
          </a:p>
          <a:p>
            <a:endParaRPr lang="en-US" sz="1100" dirty="0"/>
          </a:p>
          <a:p>
            <a:r>
              <a:rPr lang="en-US" sz="1100" dirty="0" smtClean="0"/>
              <a:t>Breakthrough </a:t>
            </a:r>
            <a:r>
              <a:rPr lang="en-US" sz="1100" dirty="0"/>
              <a:t>dual-camera system with Smart HDR and Larger &amp; Deeper Pixels and all new Depth control to help take the best smartphone pictures possible</a:t>
            </a:r>
            <a:r>
              <a:rPr lang="en-US" sz="1100" dirty="0" smtClean="0"/>
              <a:t>.</a:t>
            </a:r>
          </a:p>
          <a:p>
            <a:endParaRPr lang="en-US" sz="1100" dirty="0"/>
          </a:p>
          <a:p>
            <a:r>
              <a:rPr lang="en-US" sz="1100" dirty="0" smtClean="0"/>
              <a:t>iOS </a:t>
            </a:r>
            <a:r>
              <a:rPr lang="en-US" sz="1100" dirty="0"/>
              <a:t>is the most advanced, intuitive and secure mobile operating system in the world, bringing in AR (Augmented Reality) which will change the way you see the world.</a:t>
            </a:r>
          </a:p>
          <a:p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081" y="1663337"/>
            <a:ext cx="3983238" cy="223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74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Big is the iPhone Opportunity?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837611" y="1078235"/>
            <a:ext cx="4038600" cy="339447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You Can Do?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1200" dirty="0" smtClean="0"/>
              <a:t>Review your Customer Survey Forms</a:t>
            </a:r>
          </a:p>
          <a:p>
            <a:endParaRPr lang="en-US" sz="1200" dirty="0"/>
          </a:p>
          <a:p>
            <a:r>
              <a:rPr lang="en-US" sz="1200" dirty="0" smtClean="0"/>
              <a:t>Use the iPhone Launch as a conversation starter to sign up warm network contacts!</a:t>
            </a:r>
          </a:p>
          <a:p>
            <a:endParaRPr lang="en-US" sz="1200" dirty="0"/>
          </a:p>
          <a:p>
            <a:r>
              <a:rPr lang="en-US" sz="1200" dirty="0"/>
              <a:t>Maximize Points &amp; Commissions by utilizing the September Handset Bonus Point!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 smtClean="0"/>
              <a:t>Use 2degrees Pool Plans to sign up Whole Family of iPhone Lovers!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1200" dirty="0" smtClean="0"/>
              <a:t>Help Customers lock in the device by Ordering ASAP! Let them know stock will be scarce and Ordering Online is easier than queuing in stores</a:t>
            </a:r>
          </a:p>
          <a:p>
            <a:endParaRPr lang="en-US" sz="12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287382" y="1063372"/>
            <a:ext cx="4321629" cy="339447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Key Points: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2 Million Kiwis eligible to upgrade!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More than 50% of iPhone users have more than 1 apple </a:t>
            </a:r>
            <a:r>
              <a:rPr lang="en-US" sz="2000" dirty="0" smtClean="0"/>
              <a:t>device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10% increase in Kiwis buying iPhone’s in 2017!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65650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Pre-Order Day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/>
              <a:t>Get the iPhone </a:t>
            </a:r>
            <a:r>
              <a:rPr lang="en-US" sz="1800" dirty="0" err="1"/>
              <a:t>Xs</a:t>
            </a:r>
            <a:r>
              <a:rPr lang="en-US" sz="1800" dirty="0"/>
              <a:t> from just $52.75 per month over 36 Months on the $40 Carryover Plan.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This </a:t>
            </a:r>
            <a:r>
              <a:rPr lang="en-US" sz="1800" dirty="0"/>
              <a:t>is great value and our recommended entry level Plan for </a:t>
            </a:r>
            <a:r>
              <a:rPr lang="en-US" sz="1800" dirty="0" smtClean="0"/>
              <a:t>customers but only includes </a:t>
            </a:r>
          </a:p>
          <a:p>
            <a:endParaRPr lang="en-US" sz="1800" dirty="0"/>
          </a:p>
          <a:p>
            <a:r>
              <a:rPr lang="en-US" sz="1800" dirty="0" smtClean="0"/>
              <a:t>Want </a:t>
            </a:r>
            <a:r>
              <a:rPr lang="en-US" sz="1800" dirty="0"/>
              <a:t>a bigger screen? The iPhone </a:t>
            </a:r>
            <a:r>
              <a:rPr lang="en-US" sz="1800" dirty="0" err="1"/>
              <a:t>Xs</a:t>
            </a:r>
            <a:r>
              <a:rPr lang="en-US" sz="1800" dirty="0"/>
              <a:t> Max is available for just over $6 more per month!</a:t>
            </a:r>
          </a:p>
          <a:p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 smtClean="0"/>
              <a:t>Need </a:t>
            </a:r>
            <a:r>
              <a:rPr lang="en-US" sz="1800" dirty="0"/>
              <a:t>more Data? We recommend the iPhone </a:t>
            </a:r>
            <a:r>
              <a:rPr lang="en-US" sz="1800" dirty="0" err="1"/>
              <a:t>Xs</a:t>
            </a:r>
            <a:r>
              <a:rPr lang="en-US" sz="1800" dirty="0"/>
              <a:t> with the $55 Carryover Plan with 10GB data per month!</a:t>
            </a:r>
          </a:p>
          <a:p>
            <a:endParaRPr lang="en-US" sz="1800" dirty="0" smtClean="0"/>
          </a:p>
          <a:p>
            <a:r>
              <a:rPr lang="en-US" sz="1800" dirty="0" smtClean="0"/>
              <a:t>Plus: Save $15 per month for first 3 months (until 20/09/18.</a:t>
            </a:r>
          </a:p>
          <a:p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7436" y="3377643"/>
            <a:ext cx="3320128" cy="8808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40823" y="4669628"/>
            <a:ext cx="6479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T&amp;C’s Apply. Offers and pricing subject to change. Pricing current as of </a:t>
            </a:r>
            <a:r>
              <a:rPr lang="en-US" sz="1200" dirty="0" smtClean="0">
                <a:solidFill>
                  <a:schemeClr val="bg1"/>
                </a:solidFill>
              </a:rPr>
              <a:t>7:01pm </a:t>
            </a:r>
            <a:r>
              <a:rPr lang="en-US" sz="1200" dirty="0">
                <a:solidFill>
                  <a:schemeClr val="bg1"/>
                </a:solidFill>
              </a:rPr>
              <a:t>AEST 14 September 2018. </a:t>
            </a:r>
            <a:r>
              <a:rPr lang="en-US" sz="1200" smtClean="0">
                <a:solidFill>
                  <a:schemeClr val="bg1"/>
                </a:solidFill>
              </a:rPr>
              <a:t>Discount </a:t>
            </a:r>
            <a:r>
              <a:rPr lang="en-US" sz="1200" dirty="0" smtClean="0">
                <a:solidFill>
                  <a:schemeClr val="bg1"/>
                </a:solidFill>
              </a:rPr>
              <a:t>available </a:t>
            </a:r>
            <a:r>
              <a:rPr lang="en-US" sz="1200" dirty="0">
                <a:solidFill>
                  <a:schemeClr val="bg1"/>
                </a:solidFill>
              </a:rPr>
              <a:t>until </a:t>
            </a:r>
            <a:r>
              <a:rPr lang="en-US" sz="1200" dirty="0" smtClean="0">
                <a:solidFill>
                  <a:schemeClr val="bg1"/>
                </a:solidFill>
              </a:rPr>
              <a:t>20/09/18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513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How to Use Social Media for iPhone Launch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You must not</a:t>
            </a:r>
            <a:r>
              <a:rPr lang="en-US" u="sng" dirty="0" smtClean="0"/>
              <a:t>:</a:t>
            </a:r>
            <a:endParaRPr lang="en-US" u="sng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Write </a:t>
            </a:r>
            <a:r>
              <a:rPr lang="en-US" sz="1800" dirty="0"/>
              <a:t>your own social </a:t>
            </a:r>
            <a:r>
              <a:rPr lang="en-US" sz="1800" dirty="0" smtClean="0"/>
              <a:t>posts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Use </a:t>
            </a:r>
            <a:r>
              <a:rPr lang="en-US" sz="1800" dirty="0"/>
              <a:t>the brand names ‘iPhone’, ‘Apple’, ‘Vodafone’ or ‘2degrees’ or any combination of these words</a:t>
            </a:r>
            <a:r>
              <a:rPr lang="en-US" sz="18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Use </a:t>
            </a:r>
            <a:r>
              <a:rPr lang="en-US" sz="1800" dirty="0"/>
              <a:t>a call to action with a sales implication such as ‘order now’, ‘sale’, ‘pre-order’ etc.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What </a:t>
            </a:r>
            <a:r>
              <a:rPr lang="en-US" u="sng" dirty="0"/>
              <a:t>you can </a:t>
            </a:r>
            <a:r>
              <a:rPr lang="en-US" u="sng" dirty="0" smtClean="0"/>
              <a:t>post:</a:t>
            </a:r>
          </a:p>
          <a:p>
            <a:r>
              <a:rPr lang="en-US" sz="1400" dirty="0"/>
              <a:t>There are 3 social posts you can publish on your page. However, you must not add your own text to the provided text. 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/>
              <a:t>Share posts from ACN Pacific’s social media (do not add text to the post</a:t>
            </a:r>
            <a:r>
              <a:rPr lang="en-US" sz="1400" dirty="0" smtClean="0"/>
              <a:t>)!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You can insert </a:t>
            </a:r>
            <a:r>
              <a:rPr lang="en-US" sz="1400" dirty="0"/>
              <a:t>the link to your Direct </a:t>
            </a:r>
            <a:r>
              <a:rPr lang="en-US" sz="1400" dirty="0" smtClean="0"/>
              <a:t>Storefront</a:t>
            </a:r>
            <a:r>
              <a:rPr lang="en-US" sz="1400" dirty="0"/>
              <a:t> </a:t>
            </a:r>
            <a:r>
              <a:rPr lang="en-US" sz="1400" dirty="0" smtClean="0"/>
              <a:t>when sharing posts.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37198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Tiles to Share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15315" y="1782540"/>
            <a:ext cx="5149758" cy="2460719"/>
            <a:chOff x="615315" y="1782540"/>
            <a:chExt cx="5149758" cy="246071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5315" y="1782541"/>
              <a:ext cx="2460718" cy="246071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21230" y="1782540"/>
              <a:ext cx="2443843" cy="2443843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615315" y="1233734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Announcement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04355" y="1233734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Pre-Order Opens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0270" y="1766211"/>
            <a:ext cx="2460171" cy="24601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17473" y="1233734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Official Launch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7565" y="4290067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13/09/18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96605" y="4290067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14/09/18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09723" y="4290067"/>
            <a:ext cx="246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21/09/18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3406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C-Blue-draft1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>
          <a:defRPr sz="4800" dirty="0" smtClean="0">
            <a:solidFill>
              <a:srgbClr val="002B5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GC-Blue-draft1</Template>
  <TotalTime>20890</TotalTime>
  <Words>763</Words>
  <Application>Microsoft Macintosh PowerPoint</Application>
  <PresentationFormat>On-screen Show (16:9)</PresentationFormat>
  <Paragraphs>84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GC-Blue-draft1</vt:lpstr>
      <vt:lpstr>2_Office Theme</vt:lpstr>
      <vt:lpstr>3_Office Theme</vt:lpstr>
      <vt:lpstr>4_Office Theme</vt:lpstr>
      <vt:lpstr>September 2018</vt:lpstr>
      <vt:lpstr> New iPhone Xs &amp; Max Summary</vt:lpstr>
      <vt:lpstr>How Big is the iPhone Opportunity?</vt:lpstr>
      <vt:lpstr>Pre-Order Day Pricing</vt:lpstr>
      <vt:lpstr>How to Use Social Media for iPhone Launch</vt:lpstr>
      <vt:lpstr>Social Tiles to Share</vt:lpstr>
    </vt:vector>
  </TitlesOfParts>
  <Company>ACN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 Panchani</dc:creator>
  <cp:lastModifiedBy>Walid Zahab</cp:lastModifiedBy>
  <cp:revision>434</cp:revision>
  <cp:lastPrinted>2018-07-03T06:39:21Z</cp:lastPrinted>
  <dcterms:created xsi:type="dcterms:W3CDTF">2016-03-03T05:11:48Z</dcterms:created>
  <dcterms:modified xsi:type="dcterms:W3CDTF">2018-09-14T07:23:43Z</dcterms:modified>
</cp:coreProperties>
</file>